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6" r:id="rId2"/>
    <p:sldId id="267" r:id="rId3"/>
    <p:sldId id="263" r:id="rId4"/>
    <p:sldId id="264" r:id="rId5"/>
    <p:sldId id="265" r:id="rId6"/>
    <p:sldId id="268" r:id="rId7"/>
    <p:sldId id="269" r:id="rId8"/>
  </p:sldIdLst>
  <p:sldSz cx="6858000" cy="12192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x" initials="CIR" lastIdx="4" clrIdx="0">
    <p:extLst>
      <p:ext uri="{19B8F6BF-5375-455C-9EA6-DF929625EA0E}">
        <p15:presenceInfo xmlns:p15="http://schemas.microsoft.com/office/powerpoint/2012/main" userId="w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CCECFF"/>
    <a:srgbClr val="66CCFF"/>
    <a:srgbClr val="216F9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p:scale>
          <a:sx n="60" d="100"/>
          <a:sy n="60" d="100"/>
        </p:scale>
        <p:origin x="2082" y="-111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713B6B3-D510-4FB4-9FE8-3FBF7F308C51}" type="datetimeFigureOut">
              <a:rPr lang="en-SG" smtClean="0"/>
              <a:t>6/7/2017</a:t>
            </a:fld>
            <a:endParaRPr lang="en-SG"/>
          </a:p>
        </p:txBody>
      </p:sp>
      <p:sp>
        <p:nvSpPr>
          <p:cNvPr id="4" name="Slide Image Placeholder 3"/>
          <p:cNvSpPr>
            <a:spLocks noGrp="1" noRot="1" noChangeAspect="1"/>
          </p:cNvSpPr>
          <p:nvPr>
            <p:ph type="sldImg" idx="2"/>
          </p:nvPr>
        </p:nvSpPr>
        <p:spPr>
          <a:xfrm>
            <a:off x="2457450" y="1241425"/>
            <a:ext cx="1882775" cy="3349625"/>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B752724-4E6E-4C55-ABE3-B908DB23836B}" type="slidenum">
              <a:rPr lang="en-SG" smtClean="0"/>
              <a:t>‹#›</a:t>
            </a:fld>
            <a:endParaRPr lang="en-SG"/>
          </a:p>
        </p:txBody>
      </p:sp>
    </p:spTree>
    <p:extLst>
      <p:ext uri="{BB962C8B-B14F-4D97-AF65-F5344CB8AC3E}">
        <p14:creationId xmlns:p14="http://schemas.microsoft.com/office/powerpoint/2010/main" val="3848988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1"/>
            </a:lvl1pPr>
            <a:lvl2pPr marL="342904" indent="0" algn="ctr">
              <a:buNone/>
              <a:defRPr sz="1500"/>
            </a:lvl2pPr>
            <a:lvl3pPr marL="685809" indent="0" algn="ctr">
              <a:buNone/>
              <a:defRPr sz="1349"/>
            </a:lvl3pPr>
            <a:lvl4pPr marL="1028713" indent="0" algn="ctr">
              <a:buNone/>
              <a:defRPr sz="1200"/>
            </a:lvl4pPr>
            <a:lvl5pPr marL="1371617" indent="0" algn="ctr">
              <a:buNone/>
              <a:defRPr sz="1200"/>
            </a:lvl5pPr>
            <a:lvl6pPr marL="1714521" indent="0" algn="ctr">
              <a:buNone/>
              <a:defRPr sz="1200"/>
            </a:lvl6pPr>
            <a:lvl7pPr marL="2057427" indent="0" algn="ctr">
              <a:buNone/>
              <a:defRPr sz="1200"/>
            </a:lvl7pPr>
            <a:lvl8pPr marL="2400330" indent="0" algn="ctr">
              <a:buNone/>
              <a:defRPr sz="1200"/>
            </a:lvl8pPr>
            <a:lvl9pPr marL="2743234"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A9DF15-9DEF-42D1-942D-E66FA4359C08}" type="datetime1">
              <a:rPr lang="en-SG" smtClean="0"/>
              <a:t>6/7/2017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325813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8601DE-7FA0-4617-85E5-5B7EBB7D6435}" type="datetime1">
              <a:rPr lang="en-SG" smtClean="0"/>
              <a:t>6/7/2017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315867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25A59-8618-4E31-B263-FE786105ADF3}" type="datetime1">
              <a:rPr lang="en-SG" smtClean="0"/>
              <a:t>6/7/2017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11818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379A720-41F3-4044-9F03-63DDE93193CD}" type="datetime1">
              <a:rPr lang="en-SG" smtClean="0"/>
              <a:t>6/7/2017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176224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7" y="8159050"/>
            <a:ext cx="5915025" cy="2666999"/>
          </a:xfrm>
        </p:spPr>
        <p:txBody>
          <a:bodyPr/>
          <a:lstStyle>
            <a:lvl1pPr marL="0" indent="0">
              <a:buNone/>
              <a:defRPr sz="1801">
                <a:solidFill>
                  <a:schemeClr val="tx1"/>
                </a:solidFill>
              </a:defRPr>
            </a:lvl1pPr>
            <a:lvl2pPr marL="342904" indent="0">
              <a:buNone/>
              <a:defRPr sz="1500">
                <a:solidFill>
                  <a:schemeClr val="tx1">
                    <a:tint val="75000"/>
                  </a:schemeClr>
                </a:solidFill>
              </a:defRPr>
            </a:lvl2pPr>
            <a:lvl3pPr marL="685809" indent="0">
              <a:buNone/>
              <a:defRPr sz="1349">
                <a:solidFill>
                  <a:schemeClr val="tx1">
                    <a:tint val="75000"/>
                  </a:schemeClr>
                </a:solidFill>
              </a:defRPr>
            </a:lvl3pPr>
            <a:lvl4pPr marL="1028713" indent="0">
              <a:buNone/>
              <a:defRPr sz="1200">
                <a:solidFill>
                  <a:schemeClr val="tx1">
                    <a:tint val="75000"/>
                  </a:schemeClr>
                </a:solidFill>
              </a:defRPr>
            </a:lvl4pPr>
            <a:lvl5pPr marL="1371617" indent="0">
              <a:buNone/>
              <a:defRPr sz="1200">
                <a:solidFill>
                  <a:schemeClr val="tx1">
                    <a:tint val="75000"/>
                  </a:schemeClr>
                </a:solidFill>
              </a:defRPr>
            </a:lvl5pPr>
            <a:lvl6pPr marL="1714521" indent="0">
              <a:buNone/>
              <a:defRPr sz="1200">
                <a:solidFill>
                  <a:schemeClr val="tx1">
                    <a:tint val="75000"/>
                  </a:schemeClr>
                </a:solidFill>
              </a:defRPr>
            </a:lvl6pPr>
            <a:lvl7pPr marL="2057427" indent="0">
              <a:buNone/>
              <a:defRPr sz="1200">
                <a:solidFill>
                  <a:schemeClr val="tx1">
                    <a:tint val="75000"/>
                  </a:schemeClr>
                </a:solidFill>
              </a:defRPr>
            </a:lvl7pPr>
            <a:lvl8pPr marL="2400330" indent="0">
              <a:buNone/>
              <a:defRPr sz="1200">
                <a:solidFill>
                  <a:schemeClr val="tx1">
                    <a:tint val="75000"/>
                  </a:schemeClr>
                </a:solidFill>
              </a:defRPr>
            </a:lvl8pPr>
            <a:lvl9pPr marL="2743234"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D38A9-8FA7-432B-91F0-AE2278DB8CC4}" type="datetime1">
              <a:rPr lang="en-SG" smtClean="0"/>
              <a:t>6/7/2017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31806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B8860B-5BF6-42ED-8BC5-4F9BCC7DD6F2}" type="datetime1">
              <a:rPr lang="en-SG" smtClean="0"/>
              <a:t>6/7/2017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321793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6"/>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1" b="1"/>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2" y="4453468"/>
            <a:ext cx="2901255"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1" b="1"/>
            </a:lvl1pPr>
            <a:lvl2pPr marL="342904" indent="0">
              <a:buNone/>
              <a:defRPr sz="1500" b="1"/>
            </a:lvl2pPr>
            <a:lvl3pPr marL="685809" indent="0">
              <a:buNone/>
              <a:defRPr sz="1349" b="1"/>
            </a:lvl3pPr>
            <a:lvl4pPr marL="1028713" indent="0">
              <a:buNone/>
              <a:defRPr sz="1200" b="1"/>
            </a:lvl4pPr>
            <a:lvl5pPr marL="1371617" indent="0">
              <a:buNone/>
              <a:defRPr sz="1200" b="1"/>
            </a:lvl5pPr>
            <a:lvl6pPr marL="1714521" indent="0">
              <a:buNone/>
              <a:defRPr sz="1200" b="1"/>
            </a:lvl6pPr>
            <a:lvl7pPr marL="2057427" indent="0">
              <a:buNone/>
              <a:defRPr sz="1200" b="1"/>
            </a:lvl7pPr>
            <a:lvl8pPr marL="2400330" indent="0">
              <a:buNone/>
              <a:defRPr sz="1200" b="1"/>
            </a:lvl8pPr>
            <a:lvl9pPr marL="2743234"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4" y="4453468"/>
            <a:ext cx="2915543" cy="65503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D608AD-6A76-4D54-97C6-9ED1506831C0}" type="datetime1">
              <a:rPr lang="en-SG" smtClean="0"/>
              <a:t>6/7/2017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150626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785CE9-6D90-4094-91DE-98BD5C022319}" type="datetime1">
              <a:rPr lang="en-SG" smtClean="0"/>
              <a:t>6/7/2017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2432937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87D10-58B5-4AC0-8B28-C98D8BC40C41}" type="datetime1">
              <a:rPr lang="en-SG" smtClean="0"/>
              <a:t>6/7/2017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164922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4" y="1755427"/>
            <a:ext cx="3471863" cy="8664222"/>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3948A-D313-4E2C-85D9-8451BB4A9028}" type="datetime1">
              <a:rPr lang="en-SG" smtClean="0"/>
              <a:t>6/7/2017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2727353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4" y="1755427"/>
            <a:ext cx="3471863" cy="8664222"/>
          </a:xfrm>
        </p:spPr>
        <p:txBody>
          <a:bodyPr anchor="t"/>
          <a:lstStyle>
            <a:lvl1pPr marL="0" indent="0">
              <a:buNone/>
              <a:defRPr sz="2400"/>
            </a:lvl1pPr>
            <a:lvl2pPr marL="342904" indent="0">
              <a:buNone/>
              <a:defRPr sz="2100"/>
            </a:lvl2pPr>
            <a:lvl3pPr marL="685809" indent="0">
              <a:buNone/>
              <a:defRPr sz="1801"/>
            </a:lvl3pPr>
            <a:lvl4pPr marL="1028713" indent="0">
              <a:buNone/>
              <a:defRPr sz="1500"/>
            </a:lvl4pPr>
            <a:lvl5pPr marL="1371617" indent="0">
              <a:buNone/>
              <a:defRPr sz="1500"/>
            </a:lvl5pPr>
            <a:lvl6pPr marL="1714521" indent="0">
              <a:buNone/>
              <a:defRPr sz="1500"/>
            </a:lvl6pPr>
            <a:lvl7pPr marL="2057427" indent="0">
              <a:buNone/>
              <a:defRPr sz="1500"/>
            </a:lvl7pPr>
            <a:lvl8pPr marL="2400330" indent="0">
              <a:buNone/>
              <a:defRPr sz="1500"/>
            </a:lvl8pPr>
            <a:lvl9pPr marL="2743234"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4" indent="0">
              <a:buNone/>
              <a:defRPr sz="1051"/>
            </a:lvl2pPr>
            <a:lvl3pPr marL="685809" indent="0">
              <a:buNone/>
              <a:defRPr sz="900"/>
            </a:lvl3pPr>
            <a:lvl4pPr marL="1028713" indent="0">
              <a:buNone/>
              <a:defRPr sz="750"/>
            </a:lvl4pPr>
            <a:lvl5pPr marL="1371617" indent="0">
              <a:buNone/>
              <a:defRPr sz="750"/>
            </a:lvl5pPr>
            <a:lvl6pPr marL="1714521" indent="0">
              <a:buNone/>
              <a:defRPr sz="750"/>
            </a:lvl6pPr>
            <a:lvl7pPr marL="2057427" indent="0">
              <a:buNone/>
              <a:defRPr sz="750"/>
            </a:lvl7pPr>
            <a:lvl8pPr marL="2400330" indent="0">
              <a:buNone/>
              <a:defRPr sz="750"/>
            </a:lvl8pPr>
            <a:lvl9pPr marL="2743234"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6E557-85E1-4C99-9BFB-B297C9EBF792}" type="datetime1">
              <a:rPr lang="en-SG" smtClean="0"/>
              <a:t>6/7/2017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89D10033-DBD0-43D4-B843-08DD2ADF3476}" type="slidenum">
              <a:rPr lang="en-SG" smtClean="0"/>
              <a:t>‹#›</a:t>
            </a:fld>
            <a:endParaRPr lang="en-SG"/>
          </a:p>
        </p:txBody>
      </p:sp>
    </p:spTree>
    <p:extLst>
      <p:ext uri="{BB962C8B-B14F-4D97-AF65-F5344CB8AC3E}">
        <p14:creationId xmlns:p14="http://schemas.microsoft.com/office/powerpoint/2010/main" val="3918874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9" y="649116"/>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9" y="3245556"/>
            <a:ext cx="5915025" cy="77357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2"/>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7ACE8AA9-0556-4546-A9E6-A5AB13C180BF}" type="datetime1">
              <a:rPr lang="en-SG" smtClean="0"/>
              <a:t>6/7/2017</a:t>
            </a:fld>
            <a:endParaRPr lang="en-SG"/>
          </a:p>
        </p:txBody>
      </p:sp>
      <p:sp>
        <p:nvSpPr>
          <p:cNvPr id="5" name="Footer Placeholder 4"/>
          <p:cNvSpPr>
            <a:spLocks noGrp="1"/>
          </p:cNvSpPr>
          <p:nvPr>
            <p:ph type="ftr" sz="quarter" idx="3"/>
          </p:nvPr>
        </p:nvSpPr>
        <p:spPr>
          <a:xfrm>
            <a:off x="2271714" y="11300182"/>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4843463" y="11300182"/>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89D10033-DBD0-43D4-B843-08DD2ADF3476}" type="slidenum">
              <a:rPr lang="en-SG" smtClean="0"/>
              <a:t>‹#›</a:t>
            </a:fld>
            <a:endParaRPr lang="en-SG"/>
          </a:p>
        </p:txBody>
      </p:sp>
    </p:spTree>
    <p:extLst>
      <p:ext uri="{BB962C8B-B14F-4D97-AF65-F5344CB8AC3E}">
        <p14:creationId xmlns:p14="http://schemas.microsoft.com/office/powerpoint/2010/main" val="3978488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0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7" indent="-171453" algn="l" defTabSz="685809" rtl="0" eaLnBrk="1" latinLnBrk="0" hangingPunct="1">
        <a:lnSpc>
          <a:spcPct val="90000"/>
        </a:lnSpc>
        <a:spcBef>
          <a:spcPts val="375"/>
        </a:spcBef>
        <a:buFont typeface="Arial" panose="020B0604020202020204" pitchFamily="34" charset="0"/>
        <a:buChar char="•"/>
        <a:defRPr sz="1801" kern="1200">
          <a:solidFill>
            <a:schemeClr val="tx1"/>
          </a:solidFill>
          <a:latin typeface="+mn-lt"/>
          <a:ea typeface="+mn-ea"/>
          <a:cs typeface="+mn-cs"/>
        </a:defRPr>
      </a:lvl2pPr>
      <a:lvl3pPr marL="857260" indent="-171453" algn="l" defTabSz="68580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6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4pPr>
      <a:lvl5pPr marL="1543070"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5pPr>
      <a:lvl6pPr marL="1885974"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8878"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71781"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4687" indent="-171453" algn="l" defTabSz="685809"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809" rtl="0" eaLnBrk="1" latinLnBrk="0" hangingPunct="1">
        <a:defRPr sz="1349" kern="1200">
          <a:solidFill>
            <a:schemeClr val="tx1"/>
          </a:solidFill>
          <a:latin typeface="+mn-lt"/>
          <a:ea typeface="+mn-ea"/>
          <a:cs typeface="+mn-cs"/>
        </a:defRPr>
      </a:lvl1pPr>
      <a:lvl2pPr marL="342904" algn="l" defTabSz="685809" rtl="0" eaLnBrk="1" latinLnBrk="0" hangingPunct="1">
        <a:defRPr sz="1349" kern="1200">
          <a:solidFill>
            <a:schemeClr val="tx1"/>
          </a:solidFill>
          <a:latin typeface="+mn-lt"/>
          <a:ea typeface="+mn-ea"/>
          <a:cs typeface="+mn-cs"/>
        </a:defRPr>
      </a:lvl2pPr>
      <a:lvl3pPr marL="685809" algn="l" defTabSz="685809" rtl="0" eaLnBrk="1" latinLnBrk="0" hangingPunct="1">
        <a:defRPr sz="1349" kern="1200">
          <a:solidFill>
            <a:schemeClr val="tx1"/>
          </a:solidFill>
          <a:latin typeface="+mn-lt"/>
          <a:ea typeface="+mn-ea"/>
          <a:cs typeface="+mn-cs"/>
        </a:defRPr>
      </a:lvl3pPr>
      <a:lvl4pPr marL="1028713" algn="l" defTabSz="685809" rtl="0" eaLnBrk="1" latinLnBrk="0" hangingPunct="1">
        <a:defRPr sz="1349" kern="1200">
          <a:solidFill>
            <a:schemeClr val="tx1"/>
          </a:solidFill>
          <a:latin typeface="+mn-lt"/>
          <a:ea typeface="+mn-ea"/>
          <a:cs typeface="+mn-cs"/>
        </a:defRPr>
      </a:lvl4pPr>
      <a:lvl5pPr marL="1371617" algn="l" defTabSz="685809" rtl="0" eaLnBrk="1" latinLnBrk="0" hangingPunct="1">
        <a:defRPr sz="1349" kern="1200">
          <a:solidFill>
            <a:schemeClr val="tx1"/>
          </a:solidFill>
          <a:latin typeface="+mn-lt"/>
          <a:ea typeface="+mn-ea"/>
          <a:cs typeface="+mn-cs"/>
        </a:defRPr>
      </a:lvl5pPr>
      <a:lvl6pPr marL="1714521" algn="l" defTabSz="685809" rtl="0" eaLnBrk="1" latinLnBrk="0" hangingPunct="1">
        <a:defRPr sz="1349" kern="1200">
          <a:solidFill>
            <a:schemeClr val="tx1"/>
          </a:solidFill>
          <a:latin typeface="+mn-lt"/>
          <a:ea typeface="+mn-ea"/>
          <a:cs typeface="+mn-cs"/>
        </a:defRPr>
      </a:lvl6pPr>
      <a:lvl7pPr marL="2057427" algn="l" defTabSz="685809" rtl="0" eaLnBrk="1" latinLnBrk="0" hangingPunct="1">
        <a:defRPr sz="1349" kern="1200">
          <a:solidFill>
            <a:schemeClr val="tx1"/>
          </a:solidFill>
          <a:latin typeface="+mn-lt"/>
          <a:ea typeface="+mn-ea"/>
          <a:cs typeface="+mn-cs"/>
        </a:defRPr>
      </a:lvl7pPr>
      <a:lvl8pPr marL="2400330" algn="l" defTabSz="685809" rtl="0" eaLnBrk="1" latinLnBrk="0" hangingPunct="1">
        <a:defRPr sz="1349" kern="1200">
          <a:solidFill>
            <a:schemeClr val="tx1"/>
          </a:solidFill>
          <a:latin typeface="+mn-lt"/>
          <a:ea typeface="+mn-ea"/>
          <a:cs typeface="+mn-cs"/>
        </a:defRPr>
      </a:lvl8pPr>
      <a:lvl9pPr marL="2743234" algn="l" defTabSz="685809"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ECDA_PP@ecda.gov.sg" TargetMode="External"/><Relationship Id="rId2"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hyperlink" Target="mailto:ecda_pp@ecda.gov.sg" TargetMode="External"/><Relationship Id="rId5" Type="http://schemas.openxmlformats.org/officeDocument/2006/relationships/image" Target="../media/image5.em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12192000"/>
          </a:xfrm>
          <a:prstGeom prst="rect">
            <a:avLst/>
          </a:prstGeom>
          <a:noFill/>
          <a:ln>
            <a:noFill/>
          </a:ln>
        </p:spPr>
      </p:pic>
      <p:sp>
        <p:nvSpPr>
          <p:cNvPr id="3" name="Slide Number Placeholder 2"/>
          <p:cNvSpPr>
            <a:spLocks noGrp="1"/>
          </p:cNvSpPr>
          <p:nvPr>
            <p:ph type="sldNum" sz="quarter" idx="12"/>
          </p:nvPr>
        </p:nvSpPr>
        <p:spPr/>
        <p:txBody>
          <a:bodyPr/>
          <a:lstStyle/>
          <a:p>
            <a:fld id="{89D10033-DBD0-43D4-B843-08DD2ADF3476}" type="slidenum">
              <a:rPr lang="en-SG" smtClean="0"/>
              <a:t>1</a:t>
            </a:fld>
            <a:endParaRPr lang="en-SG"/>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966597" y="1482557"/>
            <a:ext cx="2876866" cy="2274434"/>
          </a:xfrm>
          <a:prstGeom prst="rect">
            <a:avLst/>
          </a:prstGeom>
          <a:ln>
            <a:noFill/>
          </a:ln>
          <a:effectLst>
            <a:outerShdw blurRad="190500" algn="tl" rotWithShape="0">
              <a:srgbClr val="000000">
                <a:alpha val="70000"/>
              </a:srgbClr>
            </a:outerShdw>
          </a:effectLst>
        </p:spPr>
      </p:pic>
      <p:sp>
        <p:nvSpPr>
          <p:cNvPr id="7" name="Rectangle 6"/>
          <p:cNvSpPr/>
          <p:nvPr/>
        </p:nvSpPr>
        <p:spPr>
          <a:xfrm>
            <a:off x="1476375" y="4661524"/>
            <a:ext cx="3905249" cy="2745303"/>
          </a:xfrm>
          <a:prstGeom prst="rect">
            <a:avLst/>
          </a:prstGeom>
        </p:spPr>
        <p:txBody>
          <a:bodyPr wrap="square">
            <a:spAutoFit/>
          </a:bodyPr>
          <a:lstStyle/>
          <a:p>
            <a:pPr algn="ctr">
              <a:lnSpc>
                <a:spcPct val="107000"/>
              </a:lnSpc>
              <a:spcAft>
                <a:spcPts val="800"/>
              </a:spcAft>
              <a:tabLst>
                <a:tab pos="4791075" algn="l"/>
              </a:tabLst>
            </a:pPr>
            <a:r>
              <a:rPr lang="en-SG" sz="5400" i="1" dirty="0" smtClean="0">
                <a:solidFill>
                  <a:srgbClr val="1F4E79"/>
                </a:solidFill>
                <a:effectLst/>
                <a:latin typeface="Brush Script MT" panose="03060802040406070304" pitchFamily="66" charset="0"/>
                <a:ea typeface="Calibri" panose="020F0502020204030204" pitchFamily="34" charset="0"/>
                <a:cs typeface="Times New Roman" panose="02020603050405020304" pitchFamily="18" charset="0"/>
              </a:rPr>
              <a:t>My Community of Practice (COP) Journal</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C:\Users\abubakaro\Desktop\ECDA LOGO - Copy.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020" y="276883"/>
            <a:ext cx="795020" cy="636905"/>
          </a:xfrm>
          <a:prstGeom prst="rect">
            <a:avLst/>
          </a:prstGeom>
          <a:noFill/>
          <a:ln>
            <a:noFill/>
          </a:ln>
        </p:spPr>
      </p:pic>
      <p:sp>
        <p:nvSpPr>
          <p:cNvPr id="10" name="Rectangle 9"/>
          <p:cNvSpPr/>
          <p:nvPr/>
        </p:nvSpPr>
        <p:spPr>
          <a:xfrm>
            <a:off x="4406880" y="286915"/>
            <a:ext cx="2028119" cy="374911"/>
          </a:xfrm>
          <a:prstGeom prst="rect">
            <a:avLst/>
          </a:prstGeom>
        </p:spPr>
        <p:txBody>
          <a:bodyPr wrap="none">
            <a:spAutoFit/>
          </a:bodyPr>
          <a:lstStyle/>
          <a:p>
            <a:pPr marL="457200" indent="457200">
              <a:lnSpc>
                <a:spcPct val="107000"/>
              </a:lnSpc>
              <a:spcAft>
                <a:spcPts val="800"/>
              </a:spcAft>
            </a:pPr>
            <a:r>
              <a:rPr lang="en-SG" b="1" dirty="0" smtClean="0">
                <a:latin typeface="Comic Sans MS" panose="030F0702030302020204" pitchFamily="66" charset="0"/>
                <a:ea typeface="Calibri" panose="020F0502020204030204" pitchFamily="34" charset="0"/>
                <a:cs typeface="Times New Roman" panose="02020603050405020304" pitchFamily="18" charset="0"/>
              </a:rPr>
              <a:t>Annex </a:t>
            </a:r>
            <a:r>
              <a:rPr lang="en-SG" b="1" dirty="0" smtClean="0">
                <a:latin typeface="Comic Sans MS" panose="030F0702030302020204" pitchFamily="66" charset="0"/>
                <a:ea typeface="Calibri" panose="020F0502020204030204" pitchFamily="34" charset="0"/>
                <a:cs typeface="Times New Roman" panose="02020603050405020304" pitchFamily="18" charset="0"/>
              </a:rPr>
              <a:t>B</a:t>
            </a: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443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28" y="-7751"/>
            <a:ext cx="6858000" cy="12192000"/>
          </a:xfrm>
          <a:prstGeom prst="rect">
            <a:avLst/>
          </a:prstGeom>
          <a:noFill/>
          <a:ln>
            <a:noFill/>
          </a:ln>
        </p:spPr>
      </p:pic>
      <p:sp>
        <p:nvSpPr>
          <p:cNvPr id="3" name="Slide Number Placeholder 2"/>
          <p:cNvSpPr>
            <a:spLocks noGrp="1"/>
          </p:cNvSpPr>
          <p:nvPr>
            <p:ph type="sldNum" sz="quarter" idx="12"/>
          </p:nvPr>
        </p:nvSpPr>
        <p:spPr/>
        <p:txBody>
          <a:bodyPr/>
          <a:lstStyle/>
          <a:p>
            <a:fld id="{89D10033-DBD0-43D4-B843-08DD2ADF3476}" type="slidenum">
              <a:rPr lang="en-SG" smtClean="0"/>
              <a:t>2</a:t>
            </a:fld>
            <a:endParaRPr lang="en-SG"/>
          </a:p>
        </p:txBody>
      </p:sp>
      <p:pic>
        <p:nvPicPr>
          <p:cNvPr id="8" name="Picture 7" descr="C:\Users\abubakaro\Desktop\ECDA LOGO - Copy.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75" y="200627"/>
            <a:ext cx="795020" cy="636905"/>
          </a:xfrm>
          <a:prstGeom prst="rect">
            <a:avLst/>
          </a:prstGeom>
          <a:noFill/>
          <a:ln>
            <a:noFill/>
          </a:ln>
        </p:spPr>
      </p:pic>
      <p:sp>
        <p:nvSpPr>
          <p:cNvPr id="29" name="Teardrop 28"/>
          <p:cNvSpPr/>
          <p:nvPr/>
        </p:nvSpPr>
        <p:spPr>
          <a:xfrm rot="2693836" flipH="1">
            <a:off x="2111790" y="6774016"/>
            <a:ext cx="2481995" cy="2667134"/>
          </a:xfrm>
          <a:prstGeom prst="teardrop">
            <a:avLst/>
          </a:prstGeom>
          <a:solidFill>
            <a:srgbClr val="C9A6E4"/>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30" name="Teardrop 29"/>
          <p:cNvSpPr/>
          <p:nvPr/>
        </p:nvSpPr>
        <p:spPr>
          <a:xfrm rot="9900430" flipH="1">
            <a:off x="152940" y="3533025"/>
            <a:ext cx="2258411" cy="2362117"/>
          </a:xfrm>
          <a:prstGeom prst="teardrop">
            <a:avLst/>
          </a:prstGeom>
          <a:solidFill>
            <a:srgbClr val="FF6D6D"/>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31" name="Teardrop 30"/>
          <p:cNvSpPr/>
          <p:nvPr/>
        </p:nvSpPr>
        <p:spPr>
          <a:xfrm rot="13474840" flipH="1">
            <a:off x="2092099" y="2350564"/>
            <a:ext cx="2593975" cy="2591435"/>
          </a:xfrm>
          <a:prstGeom prst="teardrop">
            <a:avLst/>
          </a:prstGeom>
          <a:solidFill>
            <a:srgbClr val="FFAFAF"/>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32" name="Teardrop 31"/>
          <p:cNvSpPr/>
          <p:nvPr/>
        </p:nvSpPr>
        <p:spPr>
          <a:xfrm rot="17135373" flipH="1">
            <a:off x="4399377" y="3517679"/>
            <a:ext cx="2386854" cy="2360127"/>
          </a:xfrm>
          <a:prstGeom prst="teardrop">
            <a:avLst/>
          </a:prstGeom>
          <a:solidFill>
            <a:schemeClr val="accent4">
              <a:lumMod val="60000"/>
              <a:lumOff val="40000"/>
            </a:schemeClr>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33" name="Teardrop 32"/>
          <p:cNvSpPr/>
          <p:nvPr/>
        </p:nvSpPr>
        <p:spPr>
          <a:xfrm rot="20741543" flipH="1">
            <a:off x="4446332" y="5881709"/>
            <a:ext cx="2310375" cy="2413628"/>
          </a:xfrm>
          <a:prstGeom prst="teardrop">
            <a:avLst>
              <a:gd name="adj" fmla="val 104180"/>
            </a:avLst>
          </a:prstGeom>
          <a:solidFill>
            <a:srgbClr val="21C5FF"/>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34" name="Teardrop 33"/>
          <p:cNvSpPr/>
          <p:nvPr/>
        </p:nvSpPr>
        <p:spPr>
          <a:xfrm rot="6041601" flipH="1">
            <a:off x="16773" y="5993696"/>
            <a:ext cx="2421614" cy="2438285"/>
          </a:xfrm>
          <a:prstGeom prst="teardrop">
            <a:avLst/>
          </a:prstGeom>
          <a:solidFill>
            <a:srgbClr val="A9DA74"/>
          </a:solidFill>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36" name="Text Box 24"/>
          <p:cNvSpPr txBox="1"/>
          <p:nvPr/>
        </p:nvSpPr>
        <p:spPr>
          <a:xfrm>
            <a:off x="327082" y="4038753"/>
            <a:ext cx="1924050" cy="15201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algn="ctr">
              <a:lnSpc>
                <a:spcPct val="115000"/>
              </a:lnSpc>
              <a:spcAft>
                <a:spcPts val="0"/>
              </a:spcAft>
            </a:pPr>
            <a:r>
              <a:rPr lang="en-GB" sz="1000" b="1" dirty="0">
                <a:effectLst/>
                <a:latin typeface="Candara" panose="020E0502030303020204" pitchFamily="34" charset="0"/>
                <a:ea typeface="Calibri" panose="020F0502020204030204" pitchFamily="34" charset="0"/>
                <a:cs typeface="Calibri" panose="020F0502020204030204" pitchFamily="34" charset="0"/>
              </a:rPr>
              <a:t>What did we learn?</a:t>
            </a:r>
            <a:endParaRPr lang="en-SG" sz="1100" dirty="0">
              <a:effectLst/>
              <a:ea typeface="Calibri" panose="020F0502020204030204" pitchFamily="34" charset="0"/>
              <a:cs typeface="Times New Roman" panose="02020603050405020304" pitchFamily="18" charset="0"/>
            </a:endParaRPr>
          </a:p>
          <a:p>
            <a:pPr marL="457200" algn="ctr">
              <a:lnSpc>
                <a:spcPct val="115000"/>
              </a:lnSpc>
              <a:spcAft>
                <a:spcPts val="0"/>
              </a:spcAft>
            </a:pPr>
            <a:r>
              <a:rPr lang="en-GB" sz="400" b="1"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a:lnSpc>
                <a:spcPct val="107000"/>
              </a:lnSpc>
              <a:spcAft>
                <a:spcPts val="0"/>
              </a:spcAft>
            </a:pPr>
            <a:r>
              <a:rPr lang="en-US" sz="1000" dirty="0">
                <a:effectLst/>
                <a:latin typeface="Candara" panose="020E0502030303020204" pitchFamily="34" charset="0"/>
                <a:ea typeface="Calibri" panose="020F0502020204030204" pitchFamily="34" charset="0"/>
                <a:cs typeface="Calibri" panose="020F0502020204030204" pitchFamily="34" charset="0"/>
              </a:rPr>
              <a:t>Collect our learning experiences through</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US" sz="400"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000" dirty="0">
                <a:effectLst/>
                <a:latin typeface="Candara" panose="020E0502030303020204" pitchFamily="34" charset="0"/>
                <a:ea typeface="Calibri" panose="020F0502020204030204" pitchFamily="34" charset="0"/>
                <a:cs typeface="Calibri" panose="020F0502020204030204" pitchFamily="34" charset="0"/>
              </a:rPr>
              <a:t>photos with </a:t>
            </a:r>
            <a:r>
              <a:rPr lang="en-US" sz="1000" dirty="0" smtClean="0">
                <a:effectLst/>
                <a:latin typeface="Candara" panose="020E0502030303020204" pitchFamily="34" charset="0"/>
                <a:ea typeface="Calibri" panose="020F0502020204030204" pitchFamily="34" charset="0"/>
                <a:cs typeface="Calibri" panose="020F0502020204030204" pitchFamily="34" charset="0"/>
              </a:rPr>
              <a:t>captions,</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000" dirty="0">
                <a:effectLst/>
                <a:latin typeface="Candara" panose="020E0502030303020204" pitchFamily="34" charset="0"/>
                <a:ea typeface="Calibri" panose="020F0502020204030204" pitchFamily="34" charset="0"/>
                <a:cs typeface="Calibri" panose="020F0502020204030204" pitchFamily="34" charset="0"/>
              </a:rPr>
              <a:t>short video clips </a:t>
            </a:r>
            <a:r>
              <a:rPr lang="en-US" sz="1000" dirty="0" smtClean="0">
                <a:effectLst/>
                <a:latin typeface="Candara" panose="020E0502030303020204" pitchFamily="34" charset="0"/>
                <a:ea typeface="Calibri" panose="020F0502020204030204" pitchFamily="34" charset="0"/>
                <a:cs typeface="Calibri" panose="020F0502020204030204" pitchFamily="34" charset="0"/>
              </a:rPr>
              <a:t>OR</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US" sz="1000" dirty="0">
                <a:effectLst/>
                <a:latin typeface="Candara" panose="020E0502030303020204" pitchFamily="34" charset="0"/>
                <a:ea typeface="Calibri" panose="020F0502020204030204" pitchFamily="34" charset="0"/>
                <a:cs typeface="Calibri" panose="020F0502020204030204" pitchFamily="34" charset="0"/>
              </a:rPr>
              <a:t>reflections</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SG" sz="1000" dirty="0">
                <a:effectLst/>
                <a:latin typeface="Candara" panose="020E0502030303020204" pitchFamily="34" charset="0"/>
                <a:ea typeface="Calibri" panose="020F0502020204030204" pitchFamily="34" charset="0"/>
                <a:cs typeface="Times New Roman" panose="02020603050405020304" pitchFamily="18" charset="0"/>
              </a:rPr>
              <a:t> </a:t>
            </a:r>
            <a:endParaRPr lang="en-SG" sz="1100" dirty="0">
              <a:effectLst/>
              <a:ea typeface="Calibri" panose="020F0502020204030204" pitchFamily="34" charset="0"/>
              <a:cs typeface="Times New Roman" panose="02020603050405020304" pitchFamily="18" charset="0"/>
            </a:endParaRPr>
          </a:p>
          <a:p>
            <a:pPr marL="228600">
              <a:lnSpc>
                <a:spcPct val="115000"/>
              </a:lnSpc>
              <a:spcAft>
                <a:spcPts val="0"/>
              </a:spcAft>
            </a:pPr>
            <a:r>
              <a:rPr lang="en-GB" sz="1000"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SG" sz="1000" dirty="0">
                <a:effectLst/>
                <a:latin typeface="Candara" panose="020E0502030303020204" pitchFamily="34" charset="0"/>
                <a:ea typeface="Calibri" panose="020F0502020204030204" pitchFamily="34" charset="0"/>
                <a:cs typeface="Times New Roman" panose="02020603050405020304" pitchFamily="18" charset="0"/>
              </a:rPr>
              <a:t> </a:t>
            </a:r>
            <a:endParaRPr lang="en-SG" sz="1100" dirty="0">
              <a:effectLst/>
              <a:ea typeface="Calibri" panose="020F0502020204030204" pitchFamily="34" charset="0"/>
              <a:cs typeface="Times New Roman" panose="02020603050405020304" pitchFamily="18" charset="0"/>
            </a:endParaRPr>
          </a:p>
        </p:txBody>
      </p:sp>
      <p:sp>
        <p:nvSpPr>
          <p:cNvPr id="37" name="Text Box 20"/>
          <p:cNvSpPr txBox="1"/>
          <p:nvPr/>
        </p:nvSpPr>
        <p:spPr>
          <a:xfrm>
            <a:off x="2480911" y="3095267"/>
            <a:ext cx="1971675" cy="1133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SG" sz="1000" b="1" dirty="0">
                <a:effectLst/>
                <a:latin typeface="Candara" panose="020E0502030303020204" pitchFamily="34" charset="0"/>
                <a:ea typeface="Calibri" panose="020F0502020204030204" pitchFamily="34" charset="0"/>
                <a:cs typeface="Calibri" panose="020F0502020204030204" pitchFamily="34" charset="0"/>
              </a:rPr>
              <a:t>What is </a:t>
            </a:r>
            <a:r>
              <a:rPr lang="en-SG" sz="1000" b="1" dirty="0" err="1">
                <a:effectLst/>
                <a:latin typeface="Candara" panose="020E0502030303020204" pitchFamily="34" charset="0"/>
                <a:ea typeface="Calibri" panose="020F0502020204030204" pitchFamily="34" charset="0"/>
                <a:cs typeface="Calibri" panose="020F0502020204030204" pitchFamily="34" charset="0"/>
              </a:rPr>
              <a:t>CoP</a:t>
            </a:r>
            <a:r>
              <a:rPr lang="en-SG" sz="1000" b="1" dirty="0">
                <a:effectLst/>
                <a:latin typeface="Candara" panose="020E0502030303020204" pitchFamily="34" charset="0"/>
                <a:ea typeface="Calibri" panose="020F0502020204030204" pitchFamily="34" charset="0"/>
                <a:cs typeface="Calibri" panose="020F0502020204030204" pitchFamily="34" charset="0"/>
              </a:rPr>
              <a:t>?</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SG" sz="400" b="1"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a:lnSpc>
                <a:spcPct val="107000"/>
              </a:lnSpc>
              <a:spcAft>
                <a:spcPts val="0"/>
              </a:spcAft>
            </a:pPr>
            <a:r>
              <a:rPr lang="en-SG" sz="1000" dirty="0">
                <a:effectLst/>
                <a:latin typeface="Candara" panose="020E0502030303020204" pitchFamily="34" charset="0"/>
                <a:ea typeface="Calibri" panose="020F0502020204030204" pitchFamily="34" charset="0"/>
                <a:cs typeface="Calibri" panose="020F0502020204030204" pitchFamily="34" charset="0"/>
              </a:rPr>
              <a:t>I meet up with other educators from my/other centres to share and learn best practices from one another</a:t>
            </a:r>
            <a:endParaRPr lang="en-SG" sz="1100" dirty="0">
              <a:effectLst/>
              <a:ea typeface="Calibri" panose="020F0502020204030204" pitchFamily="34" charset="0"/>
              <a:cs typeface="Times New Roman" panose="02020603050405020304" pitchFamily="18" charset="0"/>
            </a:endParaRPr>
          </a:p>
          <a:p>
            <a:pPr>
              <a:lnSpc>
                <a:spcPct val="107000"/>
              </a:lnSpc>
              <a:spcAft>
                <a:spcPts val="800"/>
              </a:spcAft>
            </a:pPr>
            <a:r>
              <a:rPr lang="en-SG" sz="1100" dirty="0">
                <a:effectLst/>
                <a:ea typeface="Calibri" panose="020F0502020204030204" pitchFamily="34" charset="0"/>
                <a:cs typeface="Times New Roman" panose="02020603050405020304" pitchFamily="18" charset="0"/>
              </a:rPr>
              <a:t> </a:t>
            </a:r>
          </a:p>
        </p:txBody>
      </p:sp>
      <p:sp>
        <p:nvSpPr>
          <p:cNvPr id="38" name="Text Box 21"/>
          <p:cNvSpPr txBox="1"/>
          <p:nvPr/>
        </p:nvSpPr>
        <p:spPr>
          <a:xfrm>
            <a:off x="4624900" y="4049803"/>
            <a:ext cx="2058670" cy="12382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SG" sz="1000" b="1" dirty="0">
                <a:effectLst/>
                <a:latin typeface="Candara" panose="020E0502030303020204" pitchFamily="34" charset="0"/>
                <a:ea typeface="Calibri" panose="020F0502020204030204" pitchFamily="34" charset="0"/>
                <a:cs typeface="Calibri" panose="020F0502020204030204" pitchFamily="34" charset="0"/>
              </a:rPr>
              <a:t>Why </a:t>
            </a:r>
            <a:r>
              <a:rPr lang="en-SG" sz="1000" b="1" dirty="0" err="1">
                <a:effectLst/>
                <a:latin typeface="Candara" panose="020E0502030303020204" pitchFamily="34" charset="0"/>
                <a:ea typeface="Calibri" panose="020F0502020204030204" pitchFamily="34" charset="0"/>
                <a:cs typeface="Calibri" panose="020F0502020204030204" pitchFamily="34" charset="0"/>
              </a:rPr>
              <a:t>CoP</a:t>
            </a:r>
            <a:r>
              <a:rPr lang="en-SG" sz="1000" b="1" dirty="0">
                <a:effectLst/>
                <a:latin typeface="Candara" panose="020E0502030303020204" pitchFamily="34" charset="0"/>
                <a:ea typeface="Calibri" panose="020F0502020204030204" pitchFamily="34" charset="0"/>
                <a:cs typeface="Calibri" panose="020F0502020204030204" pitchFamily="34" charset="0"/>
              </a:rPr>
              <a:t>?</a:t>
            </a:r>
            <a:endParaRPr lang="en-SG" sz="1100" dirty="0">
              <a:effectLst/>
              <a:ea typeface="Calibri" panose="020F0502020204030204" pitchFamily="34" charset="0"/>
              <a:cs typeface="Times New Roman" panose="02020603050405020304" pitchFamily="18" charset="0"/>
            </a:endParaRPr>
          </a:p>
          <a:p>
            <a:pPr indent="180340">
              <a:lnSpc>
                <a:spcPct val="107000"/>
              </a:lnSpc>
              <a:spcAft>
                <a:spcPts val="0"/>
              </a:spcAft>
            </a:pPr>
            <a:r>
              <a:rPr lang="en-SG" sz="1000" dirty="0">
                <a:effectLst/>
                <a:latin typeface="Candara" panose="020E0502030303020204" pitchFamily="34" charset="0"/>
                <a:ea typeface="Calibri" panose="020F0502020204030204" pitchFamily="34" charset="0"/>
                <a:cs typeface="Calibri" panose="020F0502020204030204" pitchFamily="34" charset="0"/>
              </a:rPr>
              <a:t>I can </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SzPts val="800"/>
              <a:buFont typeface="Symbol" panose="05050102010706020507" pitchFamily="18" charset="2"/>
              <a:buChar char=""/>
              <a:tabLst>
                <a:tab pos="180340" algn="l"/>
              </a:tabLst>
            </a:pPr>
            <a:r>
              <a:rPr lang="en-GB" sz="1000" dirty="0">
                <a:effectLst/>
                <a:latin typeface="Candara" panose="020E0502030303020204" pitchFamily="34" charset="0"/>
                <a:ea typeface="Calibri" panose="020F0502020204030204" pitchFamily="34" charset="0"/>
                <a:cs typeface="Calibri" panose="020F0502020204030204" pitchFamily="34" charset="0"/>
              </a:rPr>
              <a:t>learn from other educators </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SzPts val="800"/>
              <a:buFont typeface="Symbol" panose="05050102010706020507" pitchFamily="18" charset="2"/>
              <a:buChar char=""/>
              <a:tabLst>
                <a:tab pos="180340" algn="l"/>
              </a:tabLst>
            </a:pPr>
            <a:r>
              <a:rPr lang="en-GB" sz="1000" dirty="0">
                <a:effectLst/>
                <a:latin typeface="Candara" panose="020E0502030303020204" pitchFamily="34" charset="0"/>
                <a:ea typeface="Calibri" panose="020F0502020204030204" pitchFamily="34" charset="0"/>
                <a:cs typeface="Calibri" panose="020F0502020204030204" pitchFamily="34" charset="0"/>
              </a:rPr>
              <a:t>exchange ideas and experiences to improve my teaching-learning practices</a:t>
            </a:r>
            <a:endParaRPr lang="en-SG" sz="1100" dirty="0">
              <a:effectLst/>
              <a:ea typeface="Calibri" panose="020F0502020204030204" pitchFamily="34" charset="0"/>
              <a:cs typeface="Times New Roman" panose="02020603050405020304" pitchFamily="18" charset="0"/>
            </a:endParaRPr>
          </a:p>
          <a:p>
            <a:pPr indent="90170" algn="ctr">
              <a:lnSpc>
                <a:spcPct val="107000"/>
              </a:lnSpc>
              <a:spcAft>
                <a:spcPts val="800"/>
              </a:spcAft>
              <a:tabLst>
                <a:tab pos="180340" algn="l"/>
              </a:tabLst>
            </a:pPr>
            <a:r>
              <a:rPr lang="en-SG" sz="1100" b="1" dirty="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SG" sz="1100" dirty="0">
                <a:effectLst/>
                <a:ea typeface="Calibri" panose="020F0502020204030204" pitchFamily="34" charset="0"/>
                <a:cs typeface="Times New Roman" panose="02020603050405020304" pitchFamily="18" charset="0"/>
              </a:rPr>
              <a:t> </a:t>
            </a:r>
          </a:p>
        </p:txBody>
      </p:sp>
      <p:sp>
        <p:nvSpPr>
          <p:cNvPr id="39" name="Oval 38"/>
          <p:cNvSpPr/>
          <p:nvPr/>
        </p:nvSpPr>
        <p:spPr>
          <a:xfrm>
            <a:off x="2086870" y="4668928"/>
            <a:ext cx="2643505" cy="2424430"/>
          </a:xfrm>
          <a:prstGeom prst="ellipse">
            <a:avLst/>
          </a:prstGeom>
          <a:solidFill>
            <a:schemeClr val="accent2">
              <a:lumMod val="60000"/>
              <a:lumOff val="4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pic>
        <p:nvPicPr>
          <p:cNvPr id="35" name="Picture 34" descr="C:\Users\abubakaro\Desktop\EYDF APRIL\Agape Little Uni\DSC_9887.jpg"/>
          <p:cNvPicPr/>
          <p:nvPr/>
        </p:nvPicPr>
        <p:blipFill rotWithShape="1">
          <a:blip r:embed="rId4" cstate="print">
            <a:extLst>
              <a:ext uri="{28A0092B-C50C-407E-A947-70E740481C1C}">
                <a14:useLocalDpi xmlns:a14="http://schemas.microsoft.com/office/drawing/2010/main" val="0"/>
              </a:ext>
            </a:extLst>
          </a:blip>
          <a:srcRect l="3212" t="-349" r="16216" b="2709"/>
          <a:stretch/>
        </p:blipFill>
        <p:spPr bwMode="auto">
          <a:xfrm>
            <a:off x="2163219" y="4791504"/>
            <a:ext cx="2473960" cy="2228215"/>
          </a:xfrm>
          <a:prstGeom prst="ellipse">
            <a:avLst/>
          </a:prstGeom>
          <a:ln>
            <a:noFill/>
          </a:ln>
          <a:effectLst>
            <a:softEdge rad="112500"/>
          </a:effectLst>
          <a:extLst>
            <a:ext uri="{53640926-AAD7-44D8-BBD7-CCE9431645EC}">
              <a14:shadowObscured xmlns:a14="http://schemas.microsoft.com/office/drawing/2010/main"/>
            </a:ext>
          </a:extLst>
        </p:spPr>
      </p:pic>
      <p:sp>
        <p:nvSpPr>
          <p:cNvPr id="40" name="Text Box 34"/>
          <p:cNvSpPr txBox="1"/>
          <p:nvPr/>
        </p:nvSpPr>
        <p:spPr>
          <a:xfrm>
            <a:off x="183475" y="6088249"/>
            <a:ext cx="2073275" cy="18815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SG" sz="1000" b="1" dirty="0">
                <a:effectLst/>
                <a:latin typeface="Candara" panose="020E0502030303020204" pitchFamily="34" charset="0"/>
                <a:ea typeface="Calibri" panose="020F0502020204030204" pitchFamily="34" charset="0"/>
                <a:cs typeface="Calibri" panose="020F0502020204030204" pitchFamily="34" charset="0"/>
              </a:rPr>
              <a:t>What do we do?</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SG" sz="500" b="1"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SzPts val="800"/>
              <a:buFont typeface="Symbol" panose="05050102010706020507" pitchFamily="18" charset="2"/>
              <a:buChar char=""/>
            </a:pPr>
            <a:r>
              <a:rPr lang="en-GB" sz="1000" dirty="0">
                <a:effectLst/>
                <a:latin typeface="Candara" panose="020E0502030303020204" pitchFamily="34" charset="0"/>
                <a:ea typeface="Calibri" panose="020F0502020204030204" pitchFamily="34" charset="0"/>
                <a:cs typeface="Calibri" panose="020F0502020204030204" pitchFamily="34" charset="0"/>
              </a:rPr>
              <a:t>Read up or think about the topic of interest before meeting </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SzPts val="800"/>
              <a:buFont typeface="Symbol" panose="05050102010706020507" pitchFamily="18" charset="2"/>
              <a:buChar char=""/>
            </a:pPr>
            <a:r>
              <a:rPr lang="en-GB" sz="1000" dirty="0">
                <a:effectLst/>
                <a:latin typeface="Candara" panose="020E0502030303020204" pitchFamily="34" charset="0"/>
                <a:ea typeface="Calibri" panose="020F0502020204030204" pitchFamily="34" charset="0"/>
                <a:cs typeface="Calibri" panose="020F0502020204030204" pitchFamily="34" charset="0"/>
              </a:rPr>
              <a:t>Share my lesson plans and teaching practices</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SzPts val="800"/>
              <a:buFont typeface="Symbol" panose="05050102010706020507" pitchFamily="18" charset="2"/>
              <a:buChar char=""/>
            </a:pPr>
            <a:r>
              <a:rPr lang="en-GB" sz="1000" dirty="0">
                <a:effectLst/>
                <a:latin typeface="Candara" panose="020E0502030303020204" pitchFamily="34" charset="0"/>
                <a:ea typeface="Calibri" panose="020F0502020204030204" pitchFamily="34" charset="0"/>
                <a:cs typeface="Calibri" panose="020F0502020204030204" pitchFamily="34" charset="0"/>
              </a:rPr>
              <a:t>Listen and learn from others</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SzPts val="800"/>
              <a:buFont typeface="Symbol" panose="05050102010706020507" pitchFamily="18" charset="2"/>
              <a:buChar char=""/>
            </a:pPr>
            <a:r>
              <a:rPr lang="en-GB" sz="1000" dirty="0">
                <a:effectLst/>
                <a:latin typeface="Candara" panose="020E0502030303020204" pitchFamily="34" charset="0"/>
                <a:ea typeface="Calibri" panose="020F0502020204030204" pitchFamily="34" charset="0"/>
                <a:cs typeface="Calibri" panose="020F0502020204030204" pitchFamily="34" charset="0"/>
              </a:rPr>
              <a:t>Improve my lesson plans and try them out </a:t>
            </a:r>
            <a:endParaRPr lang="en-SG" sz="1100" dirty="0">
              <a:effectLst/>
              <a:ea typeface="Calibri" panose="020F0502020204030204" pitchFamily="34" charset="0"/>
              <a:cs typeface="Times New Roman" panose="02020603050405020304" pitchFamily="18" charset="0"/>
            </a:endParaRPr>
          </a:p>
          <a:p>
            <a:pPr marL="342900" lvl="0" indent="-342900">
              <a:lnSpc>
                <a:spcPct val="115000"/>
              </a:lnSpc>
              <a:spcAft>
                <a:spcPts val="0"/>
              </a:spcAft>
              <a:buSzPts val="800"/>
              <a:buFont typeface="Symbol" panose="05050102010706020507" pitchFamily="18" charset="2"/>
              <a:buChar char=""/>
            </a:pPr>
            <a:r>
              <a:rPr lang="en-GB" sz="1000" dirty="0">
                <a:effectLst/>
                <a:latin typeface="Candara" panose="020E0502030303020204" pitchFamily="34" charset="0"/>
                <a:ea typeface="Calibri" panose="020F0502020204030204" pitchFamily="34" charset="0"/>
                <a:cs typeface="Calibri" panose="020F0502020204030204" pitchFamily="34" charset="0"/>
              </a:rPr>
              <a:t>Share my learning  at the             next </a:t>
            </a:r>
            <a:r>
              <a:rPr lang="en-GB" sz="1000" dirty="0" err="1">
                <a:effectLst/>
                <a:latin typeface="Candara" panose="020E0502030303020204" pitchFamily="34" charset="0"/>
                <a:ea typeface="Calibri" panose="020F0502020204030204" pitchFamily="34" charset="0"/>
                <a:cs typeface="Calibri" panose="020F0502020204030204" pitchFamily="34" charset="0"/>
              </a:rPr>
              <a:t>CoP</a:t>
            </a:r>
            <a:r>
              <a:rPr lang="en-GB" sz="1000"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SG" sz="900" b="1" dirty="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a:effectLst/>
              <a:ea typeface="Calibri" panose="020F0502020204030204" pitchFamily="34" charset="0"/>
              <a:cs typeface="Times New Roman" panose="02020603050405020304" pitchFamily="18" charset="0"/>
            </a:endParaRPr>
          </a:p>
          <a:p>
            <a:pPr algn="ctr">
              <a:lnSpc>
                <a:spcPct val="107000"/>
              </a:lnSpc>
              <a:spcAft>
                <a:spcPts val="800"/>
              </a:spcAft>
            </a:pPr>
            <a:r>
              <a:rPr lang="en-SG" sz="900" dirty="0">
                <a:effectLst/>
                <a:ea typeface="Calibri" panose="020F0502020204030204" pitchFamily="34" charset="0"/>
                <a:cs typeface="Times New Roman" panose="02020603050405020304" pitchFamily="18" charset="0"/>
              </a:rPr>
              <a:t> </a:t>
            </a:r>
            <a:endParaRPr lang="en-SG" sz="1100" dirty="0">
              <a:effectLst/>
              <a:ea typeface="Calibri" panose="020F0502020204030204" pitchFamily="34" charset="0"/>
              <a:cs typeface="Times New Roman" panose="02020603050405020304" pitchFamily="18" charset="0"/>
            </a:endParaRPr>
          </a:p>
        </p:txBody>
      </p:sp>
      <p:sp>
        <p:nvSpPr>
          <p:cNvPr id="42" name="Text Box 16"/>
          <p:cNvSpPr txBox="1"/>
          <p:nvPr/>
        </p:nvSpPr>
        <p:spPr>
          <a:xfrm>
            <a:off x="1932565" y="7095747"/>
            <a:ext cx="2551538" cy="18954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457200" algn="ctr">
              <a:lnSpc>
                <a:spcPct val="115000"/>
              </a:lnSpc>
              <a:spcAft>
                <a:spcPts val="0"/>
              </a:spcAft>
            </a:pPr>
            <a:r>
              <a:rPr lang="en-GB" sz="1000" b="1" dirty="0">
                <a:effectLst/>
                <a:latin typeface="Candara" panose="020E0502030303020204" pitchFamily="34" charset="0"/>
                <a:ea typeface="Calibri" panose="020F0502020204030204" pitchFamily="34" charset="0"/>
                <a:cs typeface="Calibri" panose="020F0502020204030204" pitchFamily="34" charset="0"/>
              </a:rPr>
              <a:t>Where to meet?</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600" b="1"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sz="1000" dirty="0">
                <a:effectLst/>
                <a:latin typeface="Candara" panose="020E0502030303020204" pitchFamily="34" charset="0"/>
                <a:ea typeface="Calibri" panose="020F0502020204030204" pitchFamily="34" charset="0"/>
                <a:cs typeface="Calibri" panose="020F0502020204030204" pitchFamily="34" charset="0"/>
              </a:rPr>
              <a:t>Find a place that is convenient and conducive for discussions e.g. pre-school centres, libraries or community centres.</a:t>
            </a:r>
            <a:r>
              <a:rPr lang="en-GB" sz="1000" b="1"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1000" b="1"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1000" b="1" dirty="0">
                <a:effectLst/>
                <a:latin typeface="Candara" panose="020E0502030303020204" pitchFamily="34" charset="0"/>
                <a:ea typeface="Calibri" panose="020F0502020204030204" pitchFamily="34" charset="0"/>
                <a:cs typeface="Calibri" panose="020F0502020204030204" pitchFamily="34" charset="0"/>
              </a:rPr>
              <a:t>How often do we meet?</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ctr">
              <a:lnSpc>
                <a:spcPct val="115000"/>
              </a:lnSpc>
              <a:spcAft>
                <a:spcPts val="0"/>
              </a:spcAft>
            </a:pPr>
            <a:r>
              <a:rPr lang="en-GB" sz="500" b="1" dirty="0">
                <a:effectLst/>
                <a:latin typeface="Candara" panose="020E0502030303020204" pitchFamily="34" charset="0"/>
                <a:ea typeface="Calibri" panose="020F0502020204030204" pitchFamily="34" charset="0"/>
                <a:cs typeface="Calibri" panose="020F0502020204030204" pitchFamily="34"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en-GB" sz="1000" dirty="0">
                <a:effectLst/>
                <a:latin typeface="Candara" panose="020E0502030303020204" pitchFamily="34" charset="0"/>
                <a:ea typeface="Calibri" panose="020F0502020204030204" pitchFamily="34" charset="0"/>
                <a:cs typeface="Calibri" panose="020F0502020204030204" pitchFamily="34" charset="0"/>
              </a:rPr>
              <a:t>Meet regularly for about 6 to 10 times in a year, e.g., 1-2 hours per session, once a month</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SG" sz="11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SG" sz="900" dirty="0">
                <a:effectLst/>
                <a:latin typeface="Calibri" panose="020F0502020204030204" pitchFamily="34" charset="0"/>
                <a:ea typeface="Calibri" panose="020F0502020204030204" pitchFamily="34" charset="0"/>
                <a:cs typeface="Times New Roman" panose="02020603050405020304" pitchFamily="18"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23"/>
          <p:cNvSpPr txBox="1"/>
          <p:nvPr/>
        </p:nvSpPr>
        <p:spPr>
          <a:xfrm>
            <a:off x="4926370" y="6421845"/>
            <a:ext cx="1809750" cy="13430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SG" sz="1000" b="1" dirty="0">
                <a:effectLst/>
                <a:latin typeface="Candara" panose="020E0502030303020204" pitchFamily="34" charset="0"/>
                <a:ea typeface="Calibri" panose="020F0502020204030204" pitchFamily="34" charset="0"/>
                <a:cs typeface="Calibri" panose="020F0502020204030204" pitchFamily="34" charset="0"/>
              </a:rPr>
              <a:t>How to start?</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SG" sz="1000" dirty="0">
                <a:effectLst/>
                <a:latin typeface="Candara" panose="020E0502030303020204" pitchFamily="34" charset="0"/>
                <a:ea typeface="Calibri" panose="020F0502020204030204" pitchFamily="34" charset="0"/>
                <a:cs typeface="Calibri" panose="020F0502020204030204" pitchFamily="34" charset="0"/>
              </a:rPr>
              <a:t>I can form a group with participants in the PDP (E) Compulsory Training</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SG" sz="1000" dirty="0">
                <a:effectLst/>
                <a:latin typeface="Candara" panose="020E0502030303020204" pitchFamily="34" charset="0"/>
                <a:ea typeface="Calibri" panose="020F0502020204030204" pitchFamily="34" charset="0"/>
                <a:cs typeface="Calibri" panose="020F0502020204030204" pitchFamily="34" charset="0"/>
              </a:rPr>
              <a:t>OR</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SG" sz="1000" dirty="0">
                <a:effectLst/>
                <a:latin typeface="Candara" panose="020E0502030303020204" pitchFamily="34" charset="0"/>
                <a:ea typeface="Calibri" panose="020F0502020204030204" pitchFamily="34" charset="0"/>
                <a:cs typeface="Calibri" panose="020F0502020204030204" pitchFamily="34" charset="0"/>
              </a:rPr>
              <a:t>with my colleagues in my centre and/or other centres</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SG" sz="900" dirty="0">
                <a:effectLst/>
                <a:latin typeface="Calibri" panose="020F0502020204030204" pitchFamily="34" charset="0"/>
                <a:ea typeface="Calibri" panose="020F0502020204030204" pitchFamily="34" charset="0"/>
                <a:cs typeface="Times New Roman" panose="02020603050405020304" pitchFamily="18"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4" name="Picture 43"/>
          <p:cNvPicPr/>
          <p:nvPr/>
        </p:nvPicPr>
        <p:blipFill>
          <a:blip r:embed="rId5">
            <a:extLst>
              <a:ext uri="{28A0092B-C50C-407E-A947-70E740481C1C}">
                <a14:useLocalDpi xmlns:a14="http://schemas.microsoft.com/office/drawing/2010/main" val="0"/>
              </a:ext>
            </a:extLst>
          </a:blip>
          <a:srcRect/>
          <a:stretch>
            <a:fillRect/>
          </a:stretch>
        </p:blipFill>
        <p:spPr bwMode="auto">
          <a:xfrm>
            <a:off x="587956" y="1075431"/>
            <a:ext cx="5578382" cy="1050110"/>
          </a:xfrm>
          <a:prstGeom prst="rect">
            <a:avLst/>
          </a:prstGeom>
          <a:ln>
            <a:noFill/>
          </a:ln>
          <a:effectLst>
            <a:outerShdw blurRad="190500" algn="tl" rotWithShape="0">
              <a:srgbClr val="000000">
                <a:alpha val="70000"/>
              </a:srgbClr>
            </a:outerShdw>
          </a:effectLst>
        </p:spPr>
      </p:pic>
      <p:sp>
        <p:nvSpPr>
          <p:cNvPr id="45" name="Rectangle 44"/>
          <p:cNvSpPr/>
          <p:nvPr/>
        </p:nvSpPr>
        <p:spPr>
          <a:xfrm>
            <a:off x="660761" y="1328631"/>
            <a:ext cx="5536478" cy="553357"/>
          </a:xfrm>
          <a:prstGeom prst="rect">
            <a:avLst/>
          </a:prstGeom>
        </p:spPr>
        <p:txBody>
          <a:bodyPr wrap="square">
            <a:spAutoFit/>
          </a:bodyPr>
          <a:lstStyle/>
          <a:p>
            <a:pPr algn="ctr">
              <a:lnSpc>
                <a:spcPct val="107000"/>
              </a:lnSpc>
              <a:spcAft>
                <a:spcPts val="800"/>
              </a:spcAft>
              <a:tabLst>
                <a:tab pos="4791075" algn="l"/>
              </a:tabLst>
            </a:pPr>
            <a:r>
              <a:rPr lang="en-SG" sz="2800" i="1" dirty="0" smtClean="0">
                <a:solidFill>
                  <a:srgbClr val="1F4E79"/>
                </a:solidFill>
                <a:effectLst/>
                <a:latin typeface="Brush Script MT" panose="03060802040406070304" pitchFamily="66" charset="0"/>
                <a:ea typeface="Calibri" panose="020F0502020204030204" pitchFamily="34" charset="0"/>
                <a:cs typeface="Times New Roman" panose="02020603050405020304" pitchFamily="18" charset="0"/>
              </a:rPr>
              <a:t>My Community of Practice (COP) Journal</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itle 1"/>
          <p:cNvSpPr txBox="1">
            <a:spLocks/>
          </p:cNvSpPr>
          <p:nvPr/>
        </p:nvSpPr>
        <p:spPr>
          <a:xfrm>
            <a:off x="327082" y="9535455"/>
            <a:ext cx="6240379" cy="2591875"/>
          </a:xfrm>
          <a:prstGeom prst="rect">
            <a:avLst/>
          </a:prstGeom>
          <a:noFill/>
          <a:ln>
            <a:solidFill>
              <a:schemeClr val="tx1"/>
            </a:solidFill>
            <a:prstDash val="dash"/>
          </a:ln>
        </p:spPr>
        <p:txBody>
          <a:bodyPr vert="horz" lIns="91440" tIns="45721" rIns="91440" bIns="45721" rtlCol="0" anchor="t">
            <a:normAutofit fontScale="850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7000"/>
              </a:lnSpc>
              <a:spcAft>
                <a:spcPts val="0"/>
              </a:spcAft>
            </a:pPr>
            <a:r>
              <a:rPr lang="en-SG" sz="1400" i="1" dirty="0" smtClean="0">
                <a:latin typeface="Comic Sans MS" panose="030F0702030302020204" pitchFamily="66" charset="0"/>
                <a:ea typeface="Calibri" panose="020F0502020204030204" pitchFamily="34" charset="0"/>
                <a:cs typeface="Times New Roman" panose="02020603050405020304" pitchFamily="18" charset="0"/>
              </a:rPr>
              <a:t>To help us keep track of your PDP hours, please ensure that your group sends the following to </a:t>
            </a:r>
            <a:r>
              <a:rPr lang="en-SG" sz="1400" u="sng" dirty="0" smtClean="0">
                <a:solidFill>
                  <a:srgbClr val="0000FF"/>
                </a:solidFill>
                <a:latin typeface="Comic Sans MS" panose="030F0702030302020204" pitchFamily="66" charset="0"/>
                <a:ea typeface="Calibri" panose="020F0502020204030204" pitchFamily="34" charset="0"/>
                <a:cs typeface="Calibri" panose="020F0502020204030204" pitchFamily="34" charset="0"/>
                <a:hlinkClick r:id="rId6"/>
              </a:rPr>
              <a:t>ecda_pp@ecda.gov.sg</a:t>
            </a:r>
            <a:r>
              <a:rPr lang="en-SG" sz="1400" u="sng" dirty="0" smtClean="0">
                <a:solidFill>
                  <a:srgbClr val="0000FF"/>
                </a:solidFill>
                <a:latin typeface="Comic Sans MS" panose="030F0702030302020204" pitchFamily="66" charset="0"/>
                <a:ea typeface="Calibri" panose="020F0502020204030204" pitchFamily="34" charset="0"/>
                <a:cs typeface="Calibri" panose="020F0502020204030204" pitchFamily="34" charset="0"/>
              </a:rPr>
              <a:t> </a:t>
            </a:r>
            <a:r>
              <a:rPr lang="en-SG" sz="1400" i="1" dirty="0">
                <a:latin typeface="Comic Sans MS" panose="030F0702030302020204" pitchFamily="66" charset="0"/>
                <a:ea typeface="Calibri" panose="020F0502020204030204" pitchFamily="34" charset="0"/>
                <a:cs typeface="Times New Roman" panose="02020603050405020304" pitchFamily="18" charset="0"/>
              </a:rPr>
              <a:t>at the end of your last COP </a:t>
            </a:r>
            <a:r>
              <a:rPr lang="en-SG" sz="1400" i="1" dirty="0" smtClean="0">
                <a:latin typeface="Comic Sans MS" panose="030F0702030302020204" pitchFamily="66" charset="0"/>
                <a:ea typeface="Calibri" panose="020F0502020204030204" pitchFamily="34" charset="0"/>
                <a:cs typeface="Times New Roman" panose="02020603050405020304" pitchFamily="18" charset="0"/>
              </a:rPr>
              <a:t>session. Only </a:t>
            </a:r>
            <a:r>
              <a:rPr lang="en-SG" sz="1400" b="1" i="1" u="sng" dirty="0" smtClean="0">
                <a:latin typeface="Comic Sans MS" panose="030F0702030302020204" pitchFamily="66" charset="0"/>
                <a:ea typeface="Calibri" panose="020F0502020204030204" pitchFamily="34" charset="0"/>
                <a:cs typeface="Times New Roman" panose="02020603050405020304" pitchFamily="18" charset="0"/>
              </a:rPr>
              <a:t>1</a:t>
            </a:r>
            <a:r>
              <a:rPr lang="en-SG" sz="1400" i="1" dirty="0" smtClean="0">
                <a:latin typeface="Comic Sans MS" panose="030F0702030302020204" pitchFamily="66" charset="0"/>
                <a:ea typeface="Calibri" panose="020F0502020204030204" pitchFamily="34" charset="0"/>
                <a:cs typeface="Times New Roman" panose="02020603050405020304" pitchFamily="18" charset="0"/>
              </a:rPr>
              <a:t> submission per group is required.</a:t>
            </a:r>
          </a:p>
          <a:p>
            <a:pPr>
              <a:lnSpc>
                <a:spcPct val="107000"/>
              </a:lnSpc>
              <a:spcAft>
                <a:spcPts val="0"/>
              </a:spcAft>
            </a:pPr>
            <a:endParaRPr lang="en-SG" sz="1400" dirty="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400" i="1" dirty="0" smtClean="0">
                <a:latin typeface="Comic Sans MS" panose="030F0702030302020204" pitchFamily="66" charset="0"/>
                <a:ea typeface="Calibri" panose="020F0502020204030204" pitchFamily="34" charset="0"/>
                <a:cs typeface="Times New Roman" panose="02020603050405020304" pitchFamily="18" charset="0"/>
              </a:rPr>
              <a:t>1 copy of Annex </a:t>
            </a:r>
            <a:r>
              <a:rPr lang="en-GB" sz="1400" i="1" dirty="0" smtClean="0">
                <a:latin typeface="Comic Sans MS" panose="030F0702030302020204" pitchFamily="66" charset="0"/>
                <a:ea typeface="Calibri" panose="020F0502020204030204" pitchFamily="34" charset="0"/>
                <a:cs typeface="Times New Roman" panose="02020603050405020304" pitchFamily="18" charset="0"/>
              </a:rPr>
              <a:t>B1 </a:t>
            </a:r>
            <a:endParaRPr lang="en-SG" sz="1400" dirty="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400" i="1" dirty="0" smtClean="0">
                <a:latin typeface="Comic Sans MS" panose="030F0702030302020204" pitchFamily="66" charset="0"/>
                <a:ea typeface="Calibri" panose="020F0502020204030204" pitchFamily="34" charset="0"/>
                <a:cs typeface="Times New Roman" panose="02020603050405020304" pitchFamily="18" charset="0"/>
              </a:rPr>
              <a:t>1 copy of </a:t>
            </a:r>
            <a:r>
              <a:rPr lang="en-GB" sz="1400" i="1" dirty="0">
                <a:latin typeface="Comic Sans MS" panose="030F0702030302020204" pitchFamily="66" charset="0"/>
                <a:ea typeface="Calibri" panose="020F0502020204030204" pitchFamily="34" charset="0"/>
                <a:cs typeface="Times New Roman" panose="02020603050405020304" pitchFamily="18" charset="0"/>
              </a:rPr>
              <a:t>Annex </a:t>
            </a:r>
            <a:r>
              <a:rPr lang="en-GB" sz="1400" i="1" dirty="0" smtClean="0">
                <a:latin typeface="Comic Sans MS" panose="030F0702030302020204" pitchFamily="66" charset="0"/>
                <a:ea typeface="Calibri" panose="020F0502020204030204" pitchFamily="34" charset="0"/>
                <a:cs typeface="Times New Roman" panose="02020603050405020304" pitchFamily="18" charset="0"/>
              </a:rPr>
              <a:t>B2 </a:t>
            </a:r>
            <a:r>
              <a:rPr lang="en-GB" sz="1400" i="1" dirty="0">
                <a:latin typeface="Comic Sans MS" panose="030F0702030302020204" pitchFamily="66" charset="0"/>
                <a:ea typeface="Calibri" panose="020F0502020204030204" pitchFamily="34" charset="0"/>
                <a:cs typeface="Times New Roman" panose="02020603050405020304" pitchFamily="18" charset="0"/>
              </a:rPr>
              <a:t>for </a:t>
            </a:r>
            <a:r>
              <a:rPr lang="en-GB" sz="1400" i="1" u="sng" dirty="0">
                <a:latin typeface="Comic Sans MS" panose="030F0702030302020204" pitchFamily="66" charset="0"/>
                <a:ea typeface="Calibri" panose="020F0502020204030204" pitchFamily="34" charset="0"/>
                <a:cs typeface="Times New Roman" panose="02020603050405020304" pitchFamily="18" charset="0"/>
              </a:rPr>
              <a:t>each</a:t>
            </a:r>
            <a:r>
              <a:rPr lang="en-GB" sz="1400" i="1" dirty="0">
                <a:latin typeface="Comic Sans MS" panose="030F0702030302020204" pitchFamily="66" charset="0"/>
                <a:ea typeface="Calibri" panose="020F0502020204030204" pitchFamily="34" charset="0"/>
                <a:cs typeface="Times New Roman" panose="02020603050405020304" pitchFamily="18" charset="0"/>
              </a:rPr>
              <a:t> </a:t>
            </a:r>
            <a:r>
              <a:rPr lang="en-GB" sz="1400" i="1" dirty="0" err="1">
                <a:latin typeface="Comic Sans MS" panose="030F0702030302020204" pitchFamily="66" charset="0"/>
                <a:ea typeface="Calibri" panose="020F0502020204030204" pitchFamily="34" charset="0"/>
                <a:cs typeface="Times New Roman" panose="02020603050405020304" pitchFamily="18" charset="0"/>
              </a:rPr>
              <a:t>CoP</a:t>
            </a:r>
            <a:r>
              <a:rPr lang="en-GB" sz="1400" i="1" dirty="0">
                <a:latin typeface="Comic Sans MS" panose="030F0702030302020204" pitchFamily="66" charset="0"/>
                <a:ea typeface="Calibri" panose="020F0502020204030204" pitchFamily="34" charset="0"/>
                <a:cs typeface="Times New Roman" panose="02020603050405020304" pitchFamily="18" charset="0"/>
              </a:rPr>
              <a:t> session</a:t>
            </a:r>
            <a:endParaRPr lang="en-SG" sz="1400" dirty="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400" i="1" dirty="0" smtClean="0">
                <a:latin typeface="Comic Sans MS" panose="030F0702030302020204" pitchFamily="66" charset="0"/>
                <a:ea typeface="Calibri" panose="020F0502020204030204" pitchFamily="34" charset="0"/>
                <a:cs typeface="Times New Roman" panose="02020603050405020304" pitchFamily="18" charset="0"/>
              </a:rPr>
              <a:t>1 copy of Annex </a:t>
            </a:r>
            <a:r>
              <a:rPr lang="en-GB" sz="1400" i="1" dirty="0">
                <a:latin typeface="Comic Sans MS" panose="030F0702030302020204" pitchFamily="66" charset="0"/>
                <a:ea typeface="Calibri" panose="020F0502020204030204" pitchFamily="34" charset="0"/>
                <a:cs typeface="Times New Roman" panose="02020603050405020304" pitchFamily="18" charset="0"/>
              </a:rPr>
              <a:t>B</a:t>
            </a:r>
            <a:r>
              <a:rPr lang="en-GB" sz="1400" i="1" dirty="0" smtClean="0">
                <a:latin typeface="Comic Sans MS" panose="030F0702030302020204" pitchFamily="66" charset="0"/>
                <a:ea typeface="Calibri" panose="020F0502020204030204" pitchFamily="34" charset="0"/>
                <a:cs typeface="Times New Roman" panose="02020603050405020304" pitchFamily="18" charset="0"/>
              </a:rPr>
              <a:t>3</a:t>
            </a:r>
            <a:endParaRPr lang="en-GB" sz="1400" i="1" dirty="0" smtClean="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endParaRPr lang="en-US" sz="1400" b="1" dirty="0">
              <a:latin typeface="Comic Sans MS" panose="030F0702030302020204" pitchFamily="66" charset="0"/>
              <a:ea typeface="Calibri" panose="020F0502020204030204" pitchFamily="34" charset="0"/>
              <a:cs typeface="Calibri" panose="020F0502020204030204" pitchFamily="34" charset="0"/>
            </a:endParaRPr>
          </a:p>
          <a:p>
            <a:r>
              <a:rPr lang="en-US" sz="1400" i="1" dirty="0">
                <a:latin typeface="Comic Sans MS" panose="030F0702030302020204" pitchFamily="66" charset="0"/>
                <a:ea typeface="Calibri" panose="020F0502020204030204" pitchFamily="34" charset="0"/>
                <a:cs typeface="Calibri" panose="020F0502020204030204" pitchFamily="34" charset="0"/>
              </a:rPr>
              <a:t>Participants may submit soft copies to </a:t>
            </a:r>
            <a:r>
              <a:rPr lang="en-US" sz="1400" i="1" dirty="0">
                <a:latin typeface="Comic Sans MS" panose="030F0702030302020204" pitchFamily="66" charset="0"/>
                <a:ea typeface="Calibri" panose="020F0502020204030204" pitchFamily="34" charset="0"/>
                <a:cs typeface="Calibri" panose="020F0502020204030204" pitchFamily="34" charset="0"/>
                <a:hlinkClick r:id="rId7"/>
              </a:rPr>
              <a:t>ECDA_PP@ecda.gov.sg</a:t>
            </a:r>
            <a:r>
              <a:rPr lang="en-US" sz="1400" i="1" dirty="0">
                <a:latin typeface="Comic Sans MS" panose="030F0702030302020204" pitchFamily="66" charset="0"/>
                <a:ea typeface="Calibri" panose="020F0502020204030204" pitchFamily="34" charset="0"/>
                <a:cs typeface="Calibri" panose="020F0502020204030204" pitchFamily="34" charset="0"/>
              </a:rPr>
              <a:t> or in hard copy to:</a:t>
            </a:r>
          </a:p>
          <a:p>
            <a:pPr>
              <a:lnSpc>
                <a:spcPct val="120000"/>
              </a:lnSpc>
            </a:pPr>
            <a:endParaRPr lang="en-US" sz="1400" i="1" dirty="0">
              <a:latin typeface="Comic Sans MS" panose="030F0702030302020204" pitchFamily="66" charset="0"/>
              <a:ea typeface="Calibri" panose="020F0502020204030204" pitchFamily="34" charset="0"/>
              <a:cs typeface="Calibri" panose="020F0502020204030204" pitchFamily="34" charset="0"/>
            </a:endParaRPr>
          </a:p>
          <a:p>
            <a:pPr algn="ctr">
              <a:lnSpc>
                <a:spcPct val="120000"/>
              </a:lnSpc>
            </a:pPr>
            <a:r>
              <a:rPr lang="en-US" sz="1400" i="1" dirty="0">
                <a:latin typeface="Comic Sans MS" panose="030F0702030302020204" pitchFamily="66" charset="0"/>
                <a:ea typeface="Calibri" panose="020F0502020204030204" pitchFamily="34" charset="0"/>
                <a:cs typeface="Calibri" panose="020F0502020204030204" pitchFamily="34" charset="0"/>
              </a:rPr>
              <a:t>51 </a:t>
            </a:r>
            <a:r>
              <a:rPr lang="en-US" sz="1400" i="1" dirty="0" err="1">
                <a:latin typeface="Comic Sans MS" panose="030F0702030302020204" pitchFamily="66" charset="0"/>
                <a:ea typeface="Calibri" panose="020F0502020204030204" pitchFamily="34" charset="0"/>
                <a:cs typeface="Calibri" panose="020F0502020204030204" pitchFamily="34" charset="0"/>
              </a:rPr>
              <a:t>Cuppage</a:t>
            </a:r>
            <a:r>
              <a:rPr lang="en-US" sz="1400" i="1" dirty="0">
                <a:latin typeface="Comic Sans MS" panose="030F0702030302020204" pitchFamily="66" charset="0"/>
                <a:ea typeface="Calibri" panose="020F0502020204030204" pitchFamily="34" charset="0"/>
                <a:cs typeface="Calibri" panose="020F0502020204030204" pitchFamily="34" charset="0"/>
              </a:rPr>
              <a:t> </a:t>
            </a:r>
            <a:r>
              <a:rPr lang="en-US" sz="1400" i="1" dirty="0" smtClean="0">
                <a:latin typeface="Comic Sans MS" panose="030F0702030302020204" pitchFamily="66" charset="0"/>
                <a:ea typeface="Calibri" panose="020F0502020204030204" pitchFamily="34" charset="0"/>
                <a:cs typeface="Calibri" panose="020F0502020204030204" pitchFamily="34" charset="0"/>
              </a:rPr>
              <a:t>Road</a:t>
            </a:r>
            <a:br>
              <a:rPr lang="en-US" sz="1400" i="1" dirty="0" smtClean="0">
                <a:latin typeface="Comic Sans MS" panose="030F0702030302020204" pitchFamily="66" charset="0"/>
                <a:ea typeface="Calibri" panose="020F0502020204030204" pitchFamily="34" charset="0"/>
                <a:cs typeface="Calibri" panose="020F0502020204030204" pitchFamily="34" charset="0"/>
              </a:rPr>
            </a:br>
            <a:r>
              <a:rPr lang="en-US" sz="1400" i="1" dirty="0" smtClean="0">
                <a:latin typeface="Comic Sans MS" panose="030F0702030302020204" pitchFamily="66" charset="0"/>
                <a:ea typeface="Calibri" panose="020F0502020204030204" pitchFamily="34" charset="0"/>
                <a:cs typeface="Calibri" panose="020F0502020204030204" pitchFamily="34" charset="0"/>
              </a:rPr>
              <a:t>#08-01 S(229469)</a:t>
            </a:r>
          </a:p>
          <a:p>
            <a:pPr algn="ctr">
              <a:lnSpc>
                <a:spcPct val="120000"/>
              </a:lnSpc>
            </a:pPr>
            <a:r>
              <a:rPr lang="en-US" sz="1400" i="1" dirty="0" smtClean="0">
                <a:latin typeface="Comic Sans MS" panose="030F0702030302020204" pitchFamily="66" charset="0"/>
                <a:ea typeface="Calibri" panose="020F0502020204030204" pitchFamily="34" charset="0"/>
                <a:cs typeface="Calibri" panose="020F0502020204030204" pitchFamily="34" charset="0"/>
              </a:rPr>
              <a:t>Attn</a:t>
            </a:r>
            <a:r>
              <a:rPr lang="en-US" sz="1400" i="1" dirty="0">
                <a:latin typeface="Comic Sans MS" panose="030F0702030302020204" pitchFamily="66" charset="0"/>
                <a:ea typeface="Calibri" panose="020F0502020204030204" pitchFamily="34" charset="0"/>
                <a:cs typeface="Calibri" panose="020F0502020204030204" pitchFamily="34" charset="0"/>
              </a:rPr>
              <a:t>:</a:t>
            </a:r>
            <a:r>
              <a:rPr lang="en-US" sz="1400" dirty="0">
                <a:latin typeface="Comic Sans MS" panose="030F0702030302020204" pitchFamily="66" charset="0"/>
                <a:ea typeface="Calibri" panose="020F0502020204030204" pitchFamily="34" charset="0"/>
                <a:cs typeface="Calibri" panose="020F0502020204030204" pitchFamily="34" charset="0"/>
              </a:rPr>
              <a:t> PDP(E) Secretariat</a:t>
            </a:r>
            <a:endParaRPr lang="en-SG" sz="1400" dirty="0"/>
          </a:p>
        </p:txBody>
      </p:sp>
      <p:sp>
        <p:nvSpPr>
          <p:cNvPr id="22" name="Rectangle 21"/>
          <p:cNvSpPr/>
          <p:nvPr/>
        </p:nvSpPr>
        <p:spPr>
          <a:xfrm>
            <a:off x="4406880" y="286915"/>
            <a:ext cx="2028119" cy="388696"/>
          </a:xfrm>
          <a:prstGeom prst="rect">
            <a:avLst/>
          </a:prstGeom>
        </p:spPr>
        <p:txBody>
          <a:bodyPr wrap="none">
            <a:spAutoFit/>
          </a:bodyPr>
          <a:lstStyle/>
          <a:p>
            <a:pPr marL="457200" indent="457200">
              <a:lnSpc>
                <a:spcPct val="107000"/>
              </a:lnSpc>
              <a:spcAft>
                <a:spcPts val="800"/>
              </a:spcAft>
            </a:pPr>
            <a:r>
              <a:rPr lang="en-SG" b="1" dirty="0" smtClean="0">
                <a:latin typeface="Comic Sans MS" panose="030F0702030302020204" pitchFamily="66" charset="0"/>
                <a:ea typeface="Calibri" panose="020F0502020204030204" pitchFamily="34" charset="0"/>
                <a:cs typeface="Times New Roman" panose="02020603050405020304" pitchFamily="18" charset="0"/>
              </a:rPr>
              <a:t>Annex </a:t>
            </a:r>
            <a:r>
              <a:rPr lang="en-SG" b="1" dirty="0" smtClean="0">
                <a:latin typeface="Comic Sans MS" panose="030F0702030302020204" pitchFamily="66" charset="0"/>
                <a:ea typeface="Calibri" panose="020F0502020204030204" pitchFamily="34" charset="0"/>
                <a:cs typeface="Times New Roman" panose="02020603050405020304" pitchFamily="18" charset="0"/>
              </a:rPr>
              <a:t>B</a:t>
            </a: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4273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2514"/>
          <a:stretch/>
        </p:blipFill>
        <p:spPr>
          <a:xfrm>
            <a:off x="2" y="11502189"/>
            <a:ext cx="6858000" cy="689812"/>
          </a:xfrm>
          <a:prstGeom prst="rect">
            <a:avLst/>
          </a:prstGeom>
        </p:spPr>
      </p:pic>
      <p:sp>
        <p:nvSpPr>
          <p:cNvPr id="3" name="Slide Number Placeholder 2"/>
          <p:cNvSpPr>
            <a:spLocks noGrp="1"/>
          </p:cNvSpPr>
          <p:nvPr>
            <p:ph type="sldNum" sz="quarter" idx="12"/>
          </p:nvPr>
        </p:nvSpPr>
        <p:spPr/>
        <p:txBody>
          <a:bodyPr/>
          <a:lstStyle/>
          <a:p>
            <a:fld id="{89D10033-DBD0-43D4-B843-08DD2ADF3476}" type="slidenum">
              <a:rPr lang="en-SG" smtClean="0"/>
              <a:t>3</a:t>
            </a:fld>
            <a:endParaRPr lang="en-SG"/>
          </a:p>
        </p:txBody>
      </p:sp>
      <p:sp>
        <p:nvSpPr>
          <p:cNvPr id="28" name="Rectangle 27"/>
          <p:cNvSpPr/>
          <p:nvPr/>
        </p:nvSpPr>
        <p:spPr>
          <a:xfrm>
            <a:off x="4406880" y="286915"/>
            <a:ext cx="2169184" cy="374911"/>
          </a:xfrm>
          <a:prstGeom prst="rect">
            <a:avLst/>
          </a:prstGeom>
        </p:spPr>
        <p:txBody>
          <a:bodyPr wrap="none">
            <a:spAutoFit/>
          </a:bodyPr>
          <a:lstStyle/>
          <a:p>
            <a:pPr marL="457200" indent="457200">
              <a:lnSpc>
                <a:spcPct val="107000"/>
              </a:lnSpc>
              <a:spcAft>
                <a:spcPts val="800"/>
              </a:spcAft>
            </a:pPr>
            <a:r>
              <a:rPr lang="en-SG" b="1" dirty="0" smtClean="0">
                <a:latin typeface="Comic Sans MS" panose="030F0702030302020204" pitchFamily="66" charset="0"/>
                <a:ea typeface="Calibri" panose="020F0502020204030204" pitchFamily="34" charset="0"/>
                <a:cs typeface="Times New Roman" panose="02020603050405020304" pitchFamily="18" charset="0"/>
              </a:rPr>
              <a:t>Annex </a:t>
            </a:r>
            <a:r>
              <a:rPr lang="en-SG" b="1" dirty="0" smtClean="0">
                <a:latin typeface="Comic Sans MS" panose="030F0702030302020204" pitchFamily="66" charset="0"/>
                <a:ea typeface="Calibri" panose="020F0502020204030204" pitchFamily="34" charset="0"/>
                <a:cs typeface="Times New Roman" panose="02020603050405020304" pitchFamily="18" charset="0"/>
              </a:rPr>
              <a:t>B1</a:t>
            </a:r>
            <a:endParaRPr lang="en-SG"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366962" y="1281045"/>
            <a:ext cx="5664869" cy="369332"/>
          </a:xfrm>
          <a:prstGeom prst="rect">
            <a:avLst/>
          </a:prstGeom>
        </p:spPr>
        <p:txBody>
          <a:bodyPr wrap="square">
            <a:spAutoFit/>
          </a:bodyPr>
          <a:lstStyle/>
          <a:p>
            <a:pPr algn="just">
              <a:spcAft>
                <a:spcPts val="0"/>
              </a:spcAft>
              <a:tabLst>
                <a:tab pos="457200" algn="l"/>
              </a:tabLst>
            </a:pPr>
            <a:r>
              <a:rPr lang="en-GB" b="1" u="sng" dirty="0">
                <a:solidFill>
                  <a:srgbClr val="000000"/>
                </a:solidFill>
                <a:latin typeface="Comic Sans MS" panose="030F0702030302020204" pitchFamily="66" charset="0"/>
                <a:ea typeface="Calibri" panose="020F0502020204030204" pitchFamily="34" charset="0"/>
                <a:cs typeface="Calibri" panose="020F0502020204030204" pitchFamily="34" charset="0"/>
              </a:rPr>
              <a:t>Details of </a:t>
            </a:r>
            <a:r>
              <a:rPr lang="en-GB" b="1" u="sng" dirty="0" err="1">
                <a:solidFill>
                  <a:srgbClr val="000000"/>
                </a:solidFill>
                <a:latin typeface="Comic Sans MS" panose="030F0702030302020204" pitchFamily="66" charset="0"/>
                <a:ea typeface="Calibri" panose="020F0502020204030204" pitchFamily="34" charset="0"/>
                <a:cs typeface="Calibri" panose="020F0502020204030204" pitchFamily="34" charset="0"/>
              </a:rPr>
              <a:t>CoP</a:t>
            </a:r>
            <a:r>
              <a:rPr lang="en-GB" b="1" u="sng" dirty="0">
                <a:solidFill>
                  <a:srgbClr val="000000"/>
                </a:solidFill>
                <a:latin typeface="Comic Sans MS" panose="030F0702030302020204" pitchFamily="66" charset="0"/>
                <a:ea typeface="Calibri" panose="020F0502020204030204" pitchFamily="34" charset="0"/>
                <a:cs typeface="Calibri" panose="020F0502020204030204" pitchFamily="34" charset="0"/>
              </a:rPr>
              <a:t> Group Members</a:t>
            </a:r>
            <a:endParaRPr lang="en-SG" dirty="0">
              <a:solidFill>
                <a:srgbClr val="000000"/>
              </a:solidFill>
              <a:effectLst/>
              <a:latin typeface="Levenim MT"/>
              <a:ea typeface="Calibri" panose="020F050202020403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3046261241"/>
              </p:ext>
            </p:extLst>
          </p:nvPr>
        </p:nvGraphicFramePr>
        <p:xfrm>
          <a:off x="471488" y="2391060"/>
          <a:ext cx="5915025" cy="2160293"/>
        </p:xfrm>
        <a:graphic>
          <a:graphicData uri="http://schemas.openxmlformats.org/drawingml/2006/table">
            <a:tbl>
              <a:tblPr firstRow="1" firstCol="1" bandRow="1">
                <a:tableStyleId>{5940675A-B579-460E-94D1-54222C63F5DA}</a:tableStyleId>
              </a:tblPr>
              <a:tblGrid>
                <a:gridCol w="441086"/>
                <a:gridCol w="2506141"/>
                <a:gridCol w="1458789"/>
                <a:gridCol w="1509009"/>
              </a:tblGrid>
              <a:tr h="400789">
                <a:tc>
                  <a:txBody>
                    <a:bodyPr/>
                    <a:lstStyle/>
                    <a:p>
                      <a:pPr algn="just">
                        <a:lnSpc>
                          <a:spcPct val="115000"/>
                        </a:lnSpc>
                        <a:spcAft>
                          <a:spcPts val="0"/>
                        </a:spcAft>
                        <a:tabLst>
                          <a:tab pos="457200" algn="l"/>
                        </a:tabLst>
                      </a:pPr>
                      <a:r>
                        <a:rPr lang="en-GB" sz="1100" b="1" dirty="0">
                          <a:effectLst/>
                          <a:latin typeface="Comic Sans MS" panose="030F0702030302020204" pitchFamily="66" charset="0"/>
                        </a:rPr>
                        <a:t>s/n</a:t>
                      </a:r>
                      <a:endParaRPr lang="en-SG" sz="11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solidFill>
                      <a:srgbClr val="9999FF"/>
                    </a:solidFill>
                  </a:tcPr>
                </a:tc>
                <a:tc>
                  <a:txBody>
                    <a:bodyPr/>
                    <a:lstStyle/>
                    <a:p>
                      <a:pPr algn="just">
                        <a:lnSpc>
                          <a:spcPct val="115000"/>
                        </a:lnSpc>
                        <a:spcAft>
                          <a:spcPts val="0"/>
                        </a:spcAft>
                        <a:tabLst>
                          <a:tab pos="457200" algn="l"/>
                        </a:tabLst>
                      </a:pPr>
                      <a:r>
                        <a:rPr lang="en-GB" sz="1100" b="1" dirty="0">
                          <a:effectLst/>
                          <a:latin typeface="Comic Sans MS" panose="030F0702030302020204" pitchFamily="66" charset="0"/>
                        </a:rPr>
                        <a:t>Name of Member </a:t>
                      </a:r>
                      <a:endParaRPr lang="en-SG" sz="11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solidFill>
                      <a:srgbClr val="9999FF"/>
                    </a:solidFill>
                  </a:tcPr>
                </a:tc>
                <a:tc>
                  <a:txBody>
                    <a:bodyPr/>
                    <a:lstStyle/>
                    <a:p>
                      <a:pPr algn="ctr">
                        <a:lnSpc>
                          <a:spcPct val="115000"/>
                        </a:lnSpc>
                        <a:spcAft>
                          <a:spcPts val="0"/>
                        </a:spcAft>
                        <a:tabLst>
                          <a:tab pos="457200" algn="l"/>
                        </a:tabLst>
                      </a:pPr>
                      <a:r>
                        <a:rPr lang="en-GB" sz="1100" b="1" dirty="0">
                          <a:effectLst/>
                          <a:latin typeface="Comic Sans MS" panose="030F0702030302020204" pitchFamily="66" charset="0"/>
                        </a:rPr>
                        <a:t>Name of Centre </a:t>
                      </a:r>
                      <a:endParaRPr lang="en-SG" sz="1100" b="1" dirty="0">
                        <a:effectLst/>
                        <a:latin typeface="Comic Sans MS" panose="030F0702030302020204" pitchFamily="66" charset="0"/>
                      </a:endParaRPr>
                    </a:p>
                    <a:p>
                      <a:pPr algn="ctr">
                        <a:lnSpc>
                          <a:spcPct val="115000"/>
                        </a:lnSpc>
                        <a:spcAft>
                          <a:spcPts val="0"/>
                        </a:spcAft>
                        <a:tabLst>
                          <a:tab pos="457200" algn="l"/>
                        </a:tabLst>
                      </a:pPr>
                      <a:r>
                        <a:rPr lang="en-GB" sz="1100" b="1" dirty="0">
                          <a:effectLst/>
                          <a:latin typeface="Comic Sans MS" panose="030F0702030302020204" pitchFamily="66" charset="0"/>
                        </a:rPr>
                        <a:t> </a:t>
                      </a:r>
                      <a:endParaRPr lang="en-SG" sz="11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solidFill>
                      <a:srgbClr val="9999FF"/>
                    </a:solidFill>
                  </a:tcPr>
                </a:tc>
                <a:tc>
                  <a:txBody>
                    <a:bodyPr/>
                    <a:lstStyle/>
                    <a:p>
                      <a:pPr algn="ctr">
                        <a:lnSpc>
                          <a:spcPct val="115000"/>
                        </a:lnSpc>
                        <a:spcAft>
                          <a:spcPts val="0"/>
                        </a:spcAft>
                        <a:tabLst>
                          <a:tab pos="457200" algn="l"/>
                        </a:tabLst>
                      </a:pPr>
                      <a:r>
                        <a:rPr lang="en-GB" sz="1100" b="1" dirty="0">
                          <a:effectLst/>
                          <a:latin typeface="Comic Sans MS" panose="030F0702030302020204" pitchFamily="66" charset="0"/>
                        </a:rPr>
                        <a:t>PDP (E) Participant</a:t>
                      </a:r>
                      <a:endParaRPr lang="en-SG" sz="1100" b="1" dirty="0">
                        <a:effectLst/>
                        <a:latin typeface="Comic Sans MS" panose="030F0702030302020204" pitchFamily="66" charset="0"/>
                      </a:endParaRPr>
                    </a:p>
                    <a:p>
                      <a:pPr algn="ctr">
                        <a:lnSpc>
                          <a:spcPct val="115000"/>
                        </a:lnSpc>
                        <a:spcAft>
                          <a:spcPts val="0"/>
                        </a:spcAft>
                        <a:tabLst>
                          <a:tab pos="457200" algn="l"/>
                        </a:tabLst>
                      </a:pPr>
                      <a:r>
                        <a:rPr lang="en-GB" sz="1100" b="1" dirty="0">
                          <a:effectLst/>
                          <a:latin typeface="Comic Sans MS" panose="030F0702030302020204" pitchFamily="66" charset="0"/>
                        </a:rPr>
                        <a:t>(Yes/No)</a:t>
                      </a:r>
                      <a:endParaRPr lang="en-SG" sz="11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solidFill>
                      <a:srgbClr val="9999FF"/>
                    </a:solidFill>
                  </a:tcPr>
                </a:tc>
              </a:tr>
              <a:tr h="214795">
                <a:tc>
                  <a:txBody>
                    <a:bodyPr/>
                    <a:lstStyle/>
                    <a:p>
                      <a:pPr algn="just">
                        <a:lnSpc>
                          <a:spcPct val="115000"/>
                        </a:lnSpc>
                        <a:spcAft>
                          <a:spcPts val="0"/>
                        </a:spcAft>
                        <a:tabLst>
                          <a:tab pos="457200" algn="l"/>
                        </a:tabLst>
                      </a:pPr>
                      <a:r>
                        <a:rPr lang="en-GB" sz="1100">
                          <a:effectLst/>
                          <a:latin typeface="Comic Sans MS" panose="030F0702030302020204" pitchFamily="66" charset="0"/>
                        </a:rPr>
                        <a:t>1</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r h="225081">
                <a:tc>
                  <a:txBody>
                    <a:bodyPr/>
                    <a:lstStyle/>
                    <a:p>
                      <a:pPr algn="just">
                        <a:lnSpc>
                          <a:spcPct val="115000"/>
                        </a:lnSpc>
                        <a:spcAft>
                          <a:spcPts val="0"/>
                        </a:spcAft>
                        <a:tabLst>
                          <a:tab pos="457200" algn="l"/>
                        </a:tabLst>
                      </a:pPr>
                      <a:r>
                        <a:rPr lang="en-GB" sz="1100">
                          <a:effectLst/>
                          <a:latin typeface="Comic Sans MS" panose="030F0702030302020204" pitchFamily="66" charset="0"/>
                        </a:rPr>
                        <a:t>2</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r h="214795">
                <a:tc>
                  <a:txBody>
                    <a:bodyPr/>
                    <a:lstStyle/>
                    <a:p>
                      <a:pPr algn="just">
                        <a:lnSpc>
                          <a:spcPct val="115000"/>
                        </a:lnSpc>
                        <a:spcAft>
                          <a:spcPts val="0"/>
                        </a:spcAft>
                        <a:tabLst>
                          <a:tab pos="457200" algn="l"/>
                        </a:tabLst>
                      </a:pPr>
                      <a:r>
                        <a:rPr lang="en-GB" sz="1100">
                          <a:effectLst/>
                          <a:latin typeface="Comic Sans MS" panose="030F0702030302020204" pitchFamily="66" charset="0"/>
                        </a:rPr>
                        <a:t>3</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r h="225081">
                <a:tc>
                  <a:txBody>
                    <a:bodyPr/>
                    <a:lstStyle/>
                    <a:p>
                      <a:pPr algn="just">
                        <a:lnSpc>
                          <a:spcPct val="115000"/>
                        </a:lnSpc>
                        <a:spcAft>
                          <a:spcPts val="0"/>
                        </a:spcAft>
                        <a:tabLst>
                          <a:tab pos="457200" algn="l"/>
                        </a:tabLst>
                      </a:pPr>
                      <a:r>
                        <a:rPr lang="en-GB" sz="1100">
                          <a:effectLst/>
                          <a:latin typeface="Comic Sans MS" panose="030F0702030302020204" pitchFamily="66" charset="0"/>
                        </a:rPr>
                        <a:t>4</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r h="214795">
                <a:tc>
                  <a:txBody>
                    <a:bodyPr/>
                    <a:lstStyle/>
                    <a:p>
                      <a:pPr algn="just">
                        <a:lnSpc>
                          <a:spcPct val="115000"/>
                        </a:lnSpc>
                        <a:spcAft>
                          <a:spcPts val="0"/>
                        </a:spcAft>
                        <a:tabLst>
                          <a:tab pos="457200" algn="l"/>
                        </a:tabLst>
                      </a:pPr>
                      <a:r>
                        <a:rPr lang="en-GB" sz="1100">
                          <a:effectLst/>
                          <a:latin typeface="Comic Sans MS" panose="030F0702030302020204" pitchFamily="66" charset="0"/>
                        </a:rPr>
                        <a:t>5</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dirty="0">
                          <a:effectLst/>
                          <a:latin typeface="Comic Sans MS" panose="030F0702030302020204" pitchFamily="66" charset="0"/>
                        </a:rPr>
                        <a:t> </a:t>
                      </a:r>
                      <a:endParaRPr lang="en-SG" sz="1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r h="225081">
                <a:tc>
                  <a:txBody>
                    <a:bodyPr/>
                    <a:lstStyle/>
                    <a:p>
                      <a:pPr algn="just">
                        <a:lnSpc>
                          <a:spcPct val="115000"/>
                        </a:lnSpc>
                        <a:spcAft>
                          <a:spcPts val="0"/>
                        </a:spcAft>
                        <a:tabLst>
                          <a:tab pos="457200" algn="l"/>
                        </a:tabLst>
                      </a:pPr>
                      <a:r>
                        <a:rPr lang="en-GB" sz="1100">
                          <a:effectLst/>
                          <a:latin typeface="Comic Sans MS" panose="030F0702030302020204" pitchFamily="66" charset="0"/>
                        </a:rPr>
                        <a:t>6</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r h="225081">
                <a:tc>
                  <a:txBody>
                    <a:bodyPr/>
                    <a:lstStyle/>
                    <a:p>
                      <a:pPr algn="just">
                        <a:lnSpc>
                          <a:spcPct val="115000"/>
                        </a:lnSpc>
                        <a:spcAft>
                          <a:spcPts val="0"/>
                        </a:spcAft>
                        <a:tabLst>
                          <a:tab pos="457200" algn="l"/>
                        </a:tabLst>
                      </a:pPr>
                      <a:r>
                        <a:rPr lang="en-GB" sz="1100">
                          <a:effectLst/>
                          <a:latin typeface="Comic Sans MS" panose="030F0702030302020204" pitchFamily="66" charset="0"/>
                        </a:rPr>
                        <a:t>7</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r h="214795">
                <a:tc>
                  <a:txBody>
                    <a:bodyPr/>
                    <a:lstStyle/>
                    <a:p>
                      <a:pPr algn="just">
                        <a:lnSpc>
                          <a:spcPct val="115000"/>
                        </a:lnSpc>
                        <a:spcAft>
                          <a:spcPts val="0"/>
                        </a:spcAft>
                        <a:tabLst>
                          <a:tab pos="457200" algn="l"/>
                        </a:tabLst>
                      </a:pPr>
                      <a:r>
                        <a:rPr lang="en-GB" sz="1100">
                          <a:effectLst/>
                          <a:latin typeface="Comic Sans MS" panose="030F0702030302020204" pitchFamily="66" charset="0"/>
                        </a:rPr>
                        <a:t>8</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a:effectLst/>
                          <a:latin typeface="Comic Sans MS" panose="030F0702030302020204" pitchFamily="66" charset="0"/>
                        </a:rPr>
                        <a:t> </a:t>
                      </a:r>
                      <a:endParaRPr lang="en-SG" sz="110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c>
                  <a:txBody>
                    <a:bodyPr/>
                    <a:lstStyle/>
                    <a:p>
                      <a:pPr algn="just">
                        <a:lnSpc>
                          <a:spcPct val="115000"/>
                        </a:lnSpc>
                        <a:spcAft>
                          <a:spcPts val="0"/>
                        </a:spcAft>
                        <a:tabLst>
                          <a:tab pos="457200" algn="l"/>
                        </a:tabLst>
                      </a:pPr>
                      <a:r>
                        <a:rPr lang="en-GB" sz="1100" dirty="0">
                          <a:effectLst/>
                          <a:latin typeface="Comic Sans MS" panose="030F0702030302020204" pitchFamily="66" charset="0"/>
                        </a:rPr>
                        <a:t> </a:t>
                      </a:r>
                      <a:endParaRPr lang="en-SG" sz="1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5346" marR="65346" marT="0" marB="0"/>
                </a:tc>
              </a:tr>
            </a:tbl>
          </a:graphicData>
        </a:graphic>
      </p:graphicFrame>
      <p:sp>
        <p:nvSpPr>
          <p:cNvPr id="31" name="Rectangle 30"/>
          <p:cNvSpPr/>
          <p:nvPr/>
        </p:nvSpPr>
        <p:spPr>
          <a:xfrm>
            <a:off x="366962" y="5423068"/>
            <a:ext cx="6019551" cy="1083374"/>
          </a:xfrm>
          <a:prstGeom prst="rect">
            <a:avLst/>
          </a:prstGeom>
        </p:spPr>
        <p:txBody>
          <a:bodyPr wrap="square">
            <a:spAutoFit/>
          </a:bodyPr>
          <a:lstStyle/>
          <a:p>
            <a:pPr algn="just">
              <a:lnSpc>
                <a:spcPct val="115000"/>
              </a:lnSpc>
              <a:spcAft>
                <a:spcPts val="0"/>
              </a:spcAft>
              <a:tabLst>
                <a:tab pos="457200" algn="l"/>
              </a:tabLst>
            </a:pPr>
            <a:r>
              <a:rPr lang="en-GB" b="1" dirty="0" smtClean="0">
                <a:solidFill>
                  <a:srgbClr val="000000"/>
                </a:solidFill>
                <a:latin typeface="Comic Sans MS" panose="030F0702030302020204" pitchFamily="66" charset="0"/>
                <a:ea typeface="Calibri" panose="020F0502020204030204" pitchFamily="34" charset="0"/>
              </a:rPr>
              <a:t>Total no. of sessions: _____________</a:t>
            </a:r>
            <a:endParaRPr lang="en-SG" dirty="0" smtClean="0">
              <a:solidFill>
                <a:srgbClr val="000000"/>
              </a:solidFill>
              <a:latin typeface="Levenim MT"/>
              <a:ea typeface="Calibri" panose="020F0502020204030204" pitchFamily="34" charset="0"/>
            </a:endParaRPr>
          </a:p>
          <a:p>
            <a:pPr algn="just">
              <a:lnSpc>
                <a:spcPct val="115000"/>
              </a:lnSpc>
              <a:spcAft>
                <a:spcPts val="0"/>
              </a:spcAft>
              <a:tabLst>
                <a:tab pos="457200" algn="l"/>
              </a:tabLst>
            </a:pPr>
            <a:r>
              <a:rPr lang="en-GB" b="1" dirty="0" smtClean="0">
                <a:solidFill>
                  <a:srgbClr val="000000"/>
                </a:solidFill>
                <a:latin typeface="Comic Sans MS" panose="030F0702030302020204" pitchFamily="66" charset="0"/>
                <a:ea typeface="Calibri" panose="020F0502020204030204" pitchFamily="34" charset="0"/>
              </a:rPr>
              <a:t>Total no. of hours:    _____________</a:t>
            </a:r>
            <a:endParaRPr lang="en-SG" dirty="0" smtClean="0">
              <a:solidFill>
                <a:srgbClr val="000000"/>
              </a:solidFill>
              <a:latin typeface="Levenim MT"/>
              <a:ea typeface="Calibri" panose="020F0502020204030204" pitchFamily="34" charset="0"/>
            </a:endParaRPr>
          </a:p>
          <a:p>
            <a:pPr algn="just">
              <a:lnSpc>
                <a:spcPct val="115000"/>
              </a:lnSpc>
              <a:spcAft>
                <a:spcPts val="0"/>
              </a:spcAft>
              <a:tabLst>
                <a:tab pos="457200" algn="l"/>
              </a:tabLst>
            </a:pPr>
            <a:r>
              <a:rPr lang="en-GB" sz="2000" b="1" dirty="0" smtClean="0">
                <a:solidFill>
                  <a:srgbClr val="000000"/>
                </a:solidFill>
                <a:latin typeface="Levenim MT"/>
                <a:ea typeface="Calibri" panose="020F0502020204030204" pitchFamily="34" charset="0"/>
              </a:rPr>
              <a:t> </a:t>
            </a:r>
            <a:endParaRPr lang="en-SG" dirty="0">
              <a:solidFill>
                <a:srgbClr val="000000"/>
              </a:solidFill>
              <a:effectLst/>
              <a:latin typeface="Levenim MT"/>
              <a:ea typeface="Calibri" panose="020F0502020204030204" pitchFamily="34" charset="0"/>
            </a:endParaRPr>
          </a:p>
        </p:txBody>
      </p:sp>
      <p:sp>
        <p:nvSpPr>
          <p:cNvPr id="32" name="Rectangle 31"/>
          <p:cNvSpPr/>
          <p:nvPr/>
        </p:nvSpPr>
        <p:spPr>
          <a:xfrm>
            <a:off x="419224" y="6819059"/>
            <a:ext cx="5915023" cy="1449115"/>
          </a:xfrm>
          <a:prstGeom prst="rect">
            <a:avLst/>
          </a:prstGeom>
        </p:spPr>
        <p:txBody>
          <a:bodyPr wrap="square">
            <a:spAutoFit/>
          </a:bodyPr>
          <a:lstStyle/>
          <a:p>
            <a:pPr>
              <a:lnSpc>
                <a:spcPct val="107000"/>
              </a:lnSpc>
              <a:spcAft>
                <a:spcPts val="0"/>
              </a:spcAft>
            </a:pPr>
            <a:r>
              <a:rPr lang="en-SG" sz="1200" b="1" u="sng" dirty="0" smtClean="0">
                <a:latin typeface="Comic Sans MS" panose="030F0702030302020204" pitchFamily="66" charset="0"/>
                <a:ea typeface="Calibri" panose="020F0502020204030204" pitchFamily="34" charset="0"/>
                <a:cs typeface="Calibri" panose="020F0502020204030204" pitchFamily="34" charset="0"/>
              </a:rPr>
              <a:t>Verified </a:t>
            </a:r>
            <a:r>
              <a:rPr lang="en-SG" sz="1200" b="1" u="sng" dirty="0">
                <a:latin typeface="Comic Sans MS" panose="030F0702030302020204" pitchFamily="66" charset="0"/>
                <a:ea typeface="Calibri" panose="020F0502020204030204" pitchFamily="34" charset="0"/>
                <a:cs typeface="Calibri" panose="020F0502020204030204" pitchFamily="34" charset="0"/>
              </a:rPr>
              <a:t>by</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SG" sz="1200" b="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SG" sz="1200" b="1" dirty="0">
                <a:latin typeface="Comic Sans MS" panose="030F0702030302020204" pitchFamily="66" charset="0"/>
                <a:ea typeface="Calibri" panose="020F0502020204030204" pitchFamily="34" charset="0"/>
                <a:cs typeface="Calibri" panose="020F0502020204030204" pitchFamily="34" charset="0"/>
              </a:rPr>
              <a:t>Name of Centre </a:t>
            </a:r>
            <a:r>
              <a:rPr lang="en-SG" sz="1200" b="1" dirty="0" smtClean="0">
                <a:latin typeface="Comic Sans MS" panose="030F0702030302020204" pitchFamily="66" charset="0"/>
                <a:ea typeface="Calibri" panose="020F0502020204030204" pitchFamily="34" charset="0"/>
                <a:cs typeface="Calibri" panose="020F0502020204030204" pitchFamily="34" charset="0"/>
              </a:rPr>
              <a:t>Leader/Supervisor: </a:t>
            </a:r>
            <a:r>
              <a:rPr lang="en-SG" sz="1200" b="1" dirty="0">
                <a:latin typeface="Comic Sans MS" panose="030F0702030302020204" pitchFamily="66" charset="0"/>
                <a:ea typeface="Calibri" panose="020F0502020204030204" pitchFamily="34" charset="0"/>
                <a:cs typeface="Calibri" panose="020F0502020204030204" pitchFamily="34" charset="0"/>
              </a:rPr>
              <a:t>________________________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SG" sz="1200" b="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tabLst>
                <a:tab pos="457200" algn="l"/>
              </a:tabLst>
            </a:pPr>
            <a:r>
              <a:rPr lang="en-SG" sz="1200" b="1" dirty="0">
                <a:solidFill>
                  <a:srgbClr val="000000"/>
                </a:solidFill>
                <a:latin typeface="Comic Sans MS" panose="030F0702030302020204" pitchFamily="66" charset="0"/>
                <a:ea typeface="Calibri" panose="020F0502020204030204" pitchFamily="34" charset="0"/>
                <a:cs typeface="Calibri" panose="020F0502020204030204" pitchFamily="34" charset="0"/>
              </a:rPr>
              <a:t>Signature of Centre Leader &amp; Date: ________________________</a:t>
            </a:r>
            <a:endParaRPr lang="en-SG" sz="1200" dirty="0">
              <a:solidFill>
                <a:srgbClr val="000000"/>
              </a:solidFill>
              <a:latin typeface="Levenim MT"/>
              <a:ea typeface="Calibri" panose="020F0502020204030204" pitchFamily="34" charset="0"/>
            </a:endParaRPr>
          </a:p>
          <a:p>
            <a:pPr algn="just">
              <a:lnSpc>
                <a:spcPct val="115000"/>
              </a:lnSpc>
              <a:spcAft>
                <a:spcPts val="0"/>
              </a:spcAft>
              <a:tabLst>
                <a:tab pos="457200" algn="l"/>
              </a:tabLst>
            </a:pPr>
            <a:r>
              <a:rPr lang="en-GB" sz="2000" b="1" dirty="0">
                <a:solidFill>
                  <a:srgbClr val="000000"/>
                </a:solidFill>
                <a:latin typeface="Levenim MT"/>
                <a:ea typeface="Calibri" panose="020F0502020204030204" pitchFamily="34" charset="0"/>
              </a:rPr>
              <a:t> </a:t>
            </a:r>
            <a:endParaRPr lang="en-SG" dirty="0">
              <a:solidFill>
                <a:srgbClr val="000000"/>
              </a:solidFill>
              <a:effectLst/>
              <a:latin typeface="Levenim MT"/>
              <a:ea typeface="Calibri" panose="020F0502020204030204" pitchFamily="34" charset="0"/>
            </a:endParaRPr>
          </a:p>
        </p:txBody>
      </p:sp>
      <p:pic>
        <p:nvPicPr>
          <p:cNvPr id="37" name="Picture 36" descr="C:\Users\abubakaro\AppData\Local\Microsoft\Windows\INetCache\Content.Word\IMG_1474.jpg"/>
          <p:cNvPicPr/>
          <p:nvPr/>
        </p:nvPicPr>
        <p:blipFill rotWithShape="1">
          <a:blip r:embed="rId3" cstate="print">
            <a:extLst>
              <a:ext uri="{28A0092B-C50C-407E-A947-70E740481C1C}">
                <a14:useLocalDpi xmlns:a14="http://schemas.microsoft.com/office/drawing/2010/main" val="0"/>
              </a:ext>
            </a:extLst>
          </a:blip>
          <a:srcRect l="12892" t="390" r="1616" b="768"/>
          <a:stretch/>
        </p:blipFill>
        <p:spPr bwMode="auto">
          <a:xfrm>
            <a:off x="0" y="9093735"/>
            <a:ext cx="3867150" cy="2753360"/>
          </a:xfrm>
          <a:prstGeom prst="ellipse">
            <a:avLst/>
          </a:prstGeom>
          <a:ln>
            <a:noFill/>
          </a:ln>
          <a:effectLst>
            <a:softEdge rad="317500"/>
          </a:effectLst>
          <a:extLst>
            <a:ext uri="{53640926-AAD7-44D8-BBD7-CCE9431645EC}">
              <a14:shadowObscured xmlns:a14="http://schemas.microsoft.com/office/drawing/2010/main"/>
            </a:ext>
          </a:extLst>
        </p:spPr>
      </p:pic>
      <p:sp>
        <p:nvSpPr>
          <p:cNvPr id="38" name="Text Box 25"/>
          <p:cNvSpPr txBox="1"/>
          <p:nvPr/>
        </p:nvSpPr>
        <p:spPr>
          <a:xfrm>
            <a:off x="3191042" y="8660278"/>
            <a:ext cx="3336925" cy="1162050"/>
          </a:xfrm>
          <a:prstGeom prst="cloudCallout">
            <a:avLst>
              <a:gd name="adj1" fmla="val -41850"/>
              <a:gd name="adj2" fmla="val 68162"/>
            </a:avLst>
          </a:prstGeom>
          <a:solidFill>
            <a:schemeClr val="accent1">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200" i="1" dirty="0">
                <a:effectLst/>
                <a:latin typeface="Comic Sans MS" panose="030F0702030302020204" pitchFamily="66" charset="0"/>
                <a:ea typeface="Calibri" panose="020F0502020204030204" pitchFamily="34" charset="0"/>
                <a:cs typeface="Times New Roman" panose="02020603050405020304" pitchFamily="18" charset="0"/>
              </a:rPr>
              <a:t> </a:t>
            </a:r>
            <a:endParaRPr lang="en-SG" sz="1100" dirty="0">
              <a:ea typeface="Calibri" panose="020F0502020204030204" pitchFamily="34" charset="0"/>
              <a:cs typeface="Times New Roman" panose="02020603050405020304" pitchFamily="18" charset="0"/>
            </a:endParaRPr>
          </a:p>
          <a:p>
            <a:pPr>
              <a:lnSpc>
                <a:spcPct val="107000"/>
              </a:lnSpc>
              <a:spcAft>
                <a:spcPts val="800"/>
              </a:spcAft>
            </a:pPr>
            <a:r>
              <a:rPr lang="en-SG" sz="1100" dirty="0" smtClean="0">
                <a:latin typeface="Comic Sans MS" panose="030F0702030302020204" pitchFamily="66" charset="0"/>
                <a:ea typeface="Calibri" panose="020F0502020204030204" pitchFamily="34" charset="0"/>
                <a:cs typeface="Times New Roman" panose="02020603050405020304" pitchFamily="18" charset="0"/>
              </a:rPr>
              <a:t>To submit</a:t>
            </a:r>
            <a:r>
              <a:rPr lang="en-SG" sz="1100" b="1" dirty="0" smtClean="0">
                <a:latin typeface="Comic Sans MS" panose="030F0702030302020204" pitchFamily="66" charset="0"/>
                <a:ea typeface="Calibri" panose="020F0502020204030204" pitchFamily="34" charset="0"/>
                <a:cs typeface="Times New Roman" panose="02020603050405020304" pitchFamily="18" charset="0"/>
              </a:rPr>
              <a:t> </a:t>
            </a:r>
            <a:r>
              <a:rPr lang="en-SG" sz="1100" b="1" u="sng" dirty="0" smtClean="0">
                <a:latin typeface="Comic Sans MS" panose="030F0702030302020204" pitchFamily="66" charset="0"/>
                <a:ea typeface="Calibri" panose="020F0502020204030204" pitchFamily="34" charset="0"/>
                <a:cs typeface="Times New Roman" panose="02020603050405020304" pitchFamily="18" charset="0"/>
              </a:rPr>
              <a:t>1</a:t>
            </a:r>
            <a:r>
              <a:rPr lang="en-SG" sz="1100" b="1" dirty="0" smtClean="0">
                <a:latin typeface="Comic Sans MS" panose="030F0702030302020204" pitchFamily="66" charset="0"/>
                <a:ea typeface="Calibri" panose="020F0502020204030204" pitchFamily="34" charset="0"/>
                <a:cs typeface="Times New Roman" panose="02020603050405020304" pitchFamily="18" charset="0"/>
              </a:rPr>
              <a:t> </a:t>
            </a:r>
            <a:r>
              <a:rPr lang="en-SG" sz="1100" dirty="0" smtClean="0">
                <a:latin typeface="Comic Sans MS" panose="030F0702030302020204" pitchFamily="66" charset="0"/>
                <a:ea typeface="Calibri" panose="020F0502020204030204" pitchFamily="34" charset="0"/>
                <a:cs typeface="Times New Roman" panose="02020603050405020304" pitchFamily="18" charset="0"/>
              </a:rPr>
              <a:t>copy of Annex </a:t>
            </a:r>
            <a:r>
              <a:rPr lang="en-SG" sz="1100" dirty="0" smtClean="0">
                <a:latin typeface="Comic Sans MS" panose="030F0702030302020204" pitchFamily="66" charset="0"/>
                <a:ea typeface="Calibri" panose="020F0502020204030204" pitchFamily="34" charset="0"/>
                <a:cs typeface="Times New Roman" panose="02020603050405020304" pitchFamily="18" charset="0"/>
              </a:rPr>
              <a:t>B1 </a:t>
            </a:r>
            <a:endParaRPr lang="en-SG" sz="1100" dirty="0" smtClean="0">
              <a:latin typeface="Comic Sans MS" panose="030F0702030302020204" pitchFamily="66" charset="0"/>
              <a:ea typeface="Calibri" panose="020F0502020204030204" pitchFamily="34" charset="0"/>
              <a:cs typeface="Times New Roman" panose="02020603050405020304" pitchFamily="18" charset="0"/>
            </a:endParaRPr>
          </a:p>
          <a:p>
            <a:pPr algn="ctr">
              <a:lnSpc>
                <a:spcPct val="107000"/>
              </a:lnSpc>
              <a:spcAft>
                <a:spcPts val="800"/>
              </a:spcAft>
            </a:pPr>
            <a:r>
              <a:rPr lang="en-SG" sz="1100" b="1" u="sng" dirty="0" smtClean="0">
                <a:latin typeface="Comic Sans MS" panose="030F0702030302020204" pitchFamily="66" charset="0"/>
                <a:ea typeface="Calibri" panose="020F0502020204030204" pitchFamily="34" charset="0"/>
                <a:cs typeface="Times New Roman" panose="02020603050405020304" pitchFamily="18" charset="0"/>
              </a:rPr>
              <a:t>per</a:t>
            </a:r>
            <a:r>
              <a:rPr lang="en-SG" sz="1100" dirty="0" smtClean="0">
                <a:latin typeface="Comic Sans MS" panose="030F0702030302020204" pitchFamily="66" charset="0"/>
                <a:ea typeface="Calibri" panose="020F0502020204030204" pitchFamily="34" charset="0"/>
                <a:cs typeface="Times New Roman" panose="02020603050405020304" pitchFamily="18" charset="0"/>
              </a:rPr>
              <a:t> group </a:t>
            </a:r>
            <a:endParaRPr lang="en-SG" sz="11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5413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52514"/>
          <a:stretch/>
        </p:blipFill>
        <p:spPr>
          <a:xfrm>
            <a:off x="2" y="11502189"/>
            <a:ext cx="6858000" cy="689812"/>
          </a:xfrm>
          <a:prstGeom prst="rect">
            <a:avLst/>
          </a:prstGeom>
        </p:spPr>
      </p:pic>
      <p:sp>
        <p:nvSpPr>
          <p:cNvPr id="3" name="Slide Number Placeholder 2"/>
          <p:cNvSpPr>
            <a:spLocks noGrp="1"/>
          </p:cNvSpPr>
          <p:nvPr>
            <p:ph type="sldNum" sz="quarter" idx="12"/>
          </p:nvPr>
        </p:nvSpPr>
        <p:spPr/>
        <p:txBody>
          <a:bodyPr/>
          <a:lstStyle/>
          <a:p>
            <a:fld id="{89D10033-DBD0-43D4-B843-08DD2ADF3476}" type="slidenum">
              <a:rPr lang="en-SG" smtClean="0"/>
              <a:t>4</a:t>
            </a:fld>
            <a:endParaRPr lang="en-SG"/>
          </a:p>
        </p:txBody>
      </p:sp>
      <p:sp>
        <p:nvSpPr>
          <p:cNvPr id="6" name="Rectangle 5"/>
          <p:cNvSpPr/>
          <p:nvPr/>
        </p:nvSpPr>
        <p:spPr>
          <a:xfrm>
            <a:off x="5443336" y="312554"/>
            <a:ext cx="1245854" cy="388055"/>
          </a:xfrm>
          <a:prstGeom prst="rect">
            <a:avLst/>
          </a:prstGeom>
        </p:spPr>
        <p:txBody>
          <a:bodyPr wrap="none">
            <a:spAutoFit/>
          </a:bodyPr>
          <a:lstStyle/>
          <a:p>
            <a:pPr algn="just">
              <a:lnSpc>
                <a:spcPct val="115000"/>
              </a:lnSpc>
              <a:spcAft>
                <a:spcPts val="0"/>
              </a:spcAft>
              <a:tabLst>
                <a:tab pos="457200" algn="l"/>
              </a:tabLst>
            </a:pPr>
            <a:r>
              <a:rPr lang="en-GB" b="1" dirty="0" smtClean="0">
                <a:solidFill>
                  <a:srgbClr val="000000"/>
                </a:solidFill>
                <a:effectLst/>
                <a:latin typeface="Comic Sans MS" panose="030F0702030302020204" pitchFamily="66" charset="0"/>
                <a:ea typeface="Calibri" panose="020F0502020204030204" pitchFamily="34" charset="0"/>
              </a:rPr>
              <a:t>Annex </a:t>
            </a:r>
            <a:r>
              <a:rPr lang="en-GB" b="1" dirty="0" smtClean="0">
                <a:solidFill>
                  <a:srgbClr val="000000"/>
                </a:solidFill>
                <a:effectLst/>
                <a:latin typeface="Comic Sans MS" panose="030F0702030302020204" pitchFamily="66" charset="0"/>
                <a:ea typeface="Calibri" panose="020F0502020204030204" pitchFamily="34" charset="0"/>
              </a:rPr>
              <a:t>B2</a:t>
            </a:r>
            <a:endParaRPr lang="en-SG" dirty="0">
              <a:solidFill>
                <a:srgbClr val="000000"/>
              </a:solidFill>
              <a:effectLst/>
              <a:latin typeface="Levenim MT"/>
              <a:ea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97147768"/>
              </p:ext>
            </p:extLst>
          </p:nvPr>
        </p:nvGraphicFramePr>
        <p:xfrm>
          <a:off x="537528" y="1813465"/>
          <a:ext cx="5848985" cy="746379"/>
        </p:xfrm>
        <a:graphic>
          <a:graphicData uri="http://schemas.openxmlformats.org/drawingml/2006/table">
            <a:tbl>
              <a:tblPr firstRow="1" firstCol="1" bandRow="1">
                <a:tableStyleId>{5940675A-B579-460E-94D1-54222C63F5DA}</a:tableStyleId>
              </a:tblPr>
              <a:tblGrid>
                <a:gridCol w="3867785"/>
                <a:gridCol w="1981200"/>
              </a:tblGrid>
              <a:tr h="354965">
                <a:tc gridSpan="2">
                  <a:txBody>
                    <a:bodyPr/>
                    <a:lstStyle/>
                    <a:p>
                      <a:pPr algn="l">
                        <a:lnSpc>
                          <a:spcPct val="107000"/>
                        </a:lnSpc>
                        <a:spcAft>
                          <a:spcPts val="0"/>
                        </a:spcAft>
                        <a:tabLst>
                          <a:tab pos="3317240" algn="l"/>
                        </a:tabLst>
                      </a:pPr>
                      <a:r>
                        <a:rPr lang="en-GB" sz="1200" dirty="0">
                          <a:effectLst/>
                        </a:rPr>
                        <a:t>Session No:</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SG"/>
                    </a:p>
                  </a:txBody>
                  <a:tcPr/>
                </a:tc>
              </a:tr>
              <a:tr h="354965">
                <a:tc>
                  <a:txBody>
                    <a:bodyPr/>
                    <a:lstStyle/>
                    <a:p>
                      <a:pPr algn="l">
                        <a:lnSpc>
                          <a:spcPct val="107000"/>
                        </a:lnSpc>
                        <a:spcAft>
                          <a:spcPts val="0"/>
                        </a:spcAft>
                        <a:tabLst>
                          <a:tab pos="3317240" algn="l"/>
                        </a:tabLst>
                      </a:pPr>
                      <a:r>
                        <a:rPr lang="en-GB" sz="1200" dirty="0">
                          <a:effectLst/>
                        </a:rPr>
                        <a:t>Date / Time:</a:t>
                      </a:r>
                      <a:endParaRPr lang="en-SG" sz="1200" dirty="0">
                        <a:effectLst/>
                      </a:endParaRPr>
                    </a:p>
                    <a:p>
                      <a:pPr algn="l">
                        <a:lnSpc>
                          <a:spcPct val="107000"/>
                        </a:lnSpc>
                        <a:spcAft>
                          <a:spcPts val="0"/>
                        </a:spcAft>
                        <a:tabLst>
                          <a:tab pos="3317240" algn="l"/>
                        </a:tabLst>
                      </a:pPr>
                      <a:r>
                        <a:rPr lang="en-GB" sz="1200" dirty="0">
                          <a:effectLst/>
                        </a:rPr>
                        <a:t> </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tabLst>
                          <a:tab pos="3317240" algn="l"/>
                        </a:tabLst>
                      </a:pPr>
                      <a:r>
                        <a:rPr lang="en-GB" sz="1200" dirty="0">
                          <a:effectLst/>
                        </a:rPr>
                        <a:t>Duration:</a:t>
                      </a:r>
                      <a:endParaRPr lang="en-SG"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Text Box 40"/>
          <p:cNvSpPr txBox="1"/>
          <p:nvPr/>
        </p:nvSpPr>
        <p:spPr>
          <a:xfrm>
            <a:off x="537528" y="2955641"/>
            <a:ext cx="5838825" cy="4284345"/>
          </a:xfrm>
          <a:prstGeom prst="roundRect">
            <a:avLst/>
          </a:prstGeom>
          <a:solidFill>
            <a:schemeClr val="bg1">
              <a:lumMod val="95000"/>
            </a:schemeClr>
          </a:solidFill>
          <a:ln w="12700">
            <a:solidFill>
              <a:schemeClr val="bg1">
                <a:lumMod val="50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SG" sz="1200" i="1" dirty="0" smtClean="0">
                <a:effectLst/>
                <a:latin typeface="Comic Sans MS" panose="030F0702030302020204" pitchFamily="66" charset="0"/>
                <a:ea typeface="Calibri" panose="020F0502020204030204" pitchFamily="34" charset="0"/>
                <a:cs typeface="Times New Roman" panose="02020603050405020304" pitchFamily="18" charset="0"/>
              </a:rPr>
              <a:t>What we plan to discuss at the session…</a:t>
            </a:r>
            <a:endParaRPr lang="en-SG" sz="1100" dirty="0">
              <a:effectLst/>
              <a:ea typeface="Calibri" panose="020F0502020204030204" pitchFamily="34" charset="0"/>
              <a:cs typeface="Times New Roman" panose="02020603050405020304" pitchFamily="18" charset="0"/>
            </a:endParaRPr>
          </a:p>
        </p:txBody>
      </p:sp>
      <p:pic>
        <p:nvPicPr>
          <p:cNvPr id="9" name="Picture 8" descr="C:\Users\abubakaro\Documents\PEO\Photo Stockpile\EYDF photos\EYDF pictures\Extra Sparkletots photos\CIMG0381.JPG"/>
          <p:cNvPicPr/>
          <p:nvPr/>
        </p:nvPicPr>
        <p:blipFill rotWithShape="1">
          <a:blip r:embed="rId4" cstate="print">
            <a:extLst>
              <a:ext uri="{28A0092B-C50C-407E-A947-70E740481C1C}">
                <a14:useLocalDpi xmlns:a14="http://schemas.microsoft.com/office/drawing/2010/main" val="0"/>
              </a:ext>
            </a:extLst>
          </a:blip>
          <a:srcRect l="931" r="1091" b="5147"/>
          <a:stretch/>
        </p:blipFill>
        <p:spPr bwMode="auto">
          <a:xfrm>
            <a:off x="181292" y="9495018"/>
            <a:ext cx="3561715" cy="2454275"/>
          </a:xfrm>
          <a:prstGeom prst="ellipse">
            <a:avLst/>
          </a:prstGeom>
          <a:ln>
            <a:noFill/>
          </a:ln>
          <a:effectLst>
            <a:softEdge rad="317500"/>
          </a:effectLst>
          <a:extLst>
            <a:ext uri="{53640926-AAD7-44D8-BBD7-CCE9431645EC}">
              <a14:shadowObscured xmlns:a14="http://schemas.microsoft.com/office/drawing/2010/main"/>
            </a:ext>
          </a:extLst>
        </p:spPr>
      </p:pic>
      <p:sp>
        <p:nvSpPr>
          <p:cNvPr id="10" name="Text Box 25"/>
          <p:cNvSpPr txBox="1"/>
          <p:nvPr/>
        </p:nvSpPr>
        <p:spPr>
          <a:xfrm>
            <a:off x="3175000" y="8660278"/>
            <a:ext cx="3336925" cy="1162050"/>
          </a:xfrm>
          <a:prstGeom prst="cloudCallout">
            <a:avLst>
              <a:gd name="adj1" fmla="val -41850"/>
              <a:gd name="adj2" fmla="val 68162"/>
            </a:avLst>
          </a:prstGeom>
          <a:solidFill>
            <a:schemeClr val="accent1">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200" i="1">
                <a:effectLst/>
                <a:latin typeface="Comic Sans MS" panose="030F0702030302020204" pitchFamily="66" charset="0"/>
                <a:ea typeface="Calibri" panose="020F0502020204030204" pitchFamily="34" charset="0"/>
                <a:cs typeface="Times New Roman" panose="02020603050405020304" pitchFamily="18" charset="0"/>
              </a:rPr>
              <a:t> </a:t>
            </a:r>
            <a:endParaRPr lang="en-SG" sz="1100">
              <a:effectLst/>
              <a:ea typeface="Calibri" panose="020F0502020204030204" pitchFamily="34" charset="0"/>
              <a:cs typeface="Times New Roman" panose="02020603050405020304" pitchFamily="18" charset="0"/>
            </a:endParaRPr>
          </a:p>
          <a:p>
            <a:pPr>
              <a:lnSpc>
                <a:spcPct val="107000"/>
              </a:lnSpc>
              <a:spcAft>
                <a:spcPts val="800"/>
              </a:spcAft>
            </a:pPr>
            <a:r>
              <a:rPr lang="en-SG" sz="1100">
                <a:effectLst/>
                <a:ea typeface="Calibri" panose="020F0502020204030204" pitchFamily="34" charset="0"/>
                <a:cs typeface="Times New Roman" panose="02020603050405020304" pitchFamily="18" charset="0"/>
              </a:rPr>
              <a:t> </a:t>
            </a:r>
          </a:p>
        </p:txBody>
      </p:sp>
      <p:sp>
        <p:nvSpPr>
          <p:cNvPr id="11" name="Text Box 28"/>
          <p:cNvSpPr txBox="1"/>
          <p:nvPr/>
        </p:nvSpPr>
        <p:spPr>
          <a:xfrm>
            <a:off x="3175000" y="9056075"/>
            <a:ext cx="3343275" cy="314325"/>
          </a:xfrm>
          <a:prstGeom prst="rect">
            <a:avLst/>
          </a:prstGeom>
          <a:noFill/>
          <a:ln w="19050">
            <a:noFill/>
          </a:ln>
          <a:effectLst>
            <a:softEdge rad="635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SG" sz="1100" b="1" i="1" dirty="0">
                <a:effectLst/>
                <a:latin typeface="Comic Sans MS" panose="030F0702030302020204" pitchFamily="66" charset="0"/>
                <a:ea typeface="Calibri" panose="020F0502020204030204" pitchFamily="34" charset="0"/>
                <a:cs typeface="Times New Roman" panose="02020603050405020304" pitchFamily="18" charset="0"/>
              </a:rPr>
              <a:t>*To submit </a:t>
            </a:r>
            <a:r>
              <a:rPr lang="en-SG" sz="1100" i="1" u="sng" dirty="0">
                <a:latin typeface="Comic Sans MS" panose="030F0702030302020204" pitchFamily="66" charset="0"/>
                <a:ea typeface="Calibri" panose="020F0502020204030204" pitchFamily="34" charset="0"/>
                <a:cs typeface="Times New Roman" panose="02020603050405020304" pitchFamily="18" charset="0"/>
              </a:rPr>
              <a:t>1</a:t>
            </a:r>
            <a:r>
              <a:rPr lang="en-SG" sz="1100" b="1" i="1" dirty="0" smtClean="0">
                <a:effectLst/>
                <a:latin typeface="Comic Sans MS" panose="030F0702030302020204" pitchFamily="66" charset="0"/>
                <a:ea typeface="Calibri" panose="020F0502020204030204" pitchFamily="34" charset="0"/>
                <a:cs typeface="Times New Roman" panose="02020603050405020304" pitchFamily="18" charset="0"/>
              </a:rPr>
              <a:t> copy of Annex </a:t>
            </a:r>
            <a:r>
              <a:rPr lang="en-SG" sz="1100" b="1" i="1" dirty="0" smtClean="0">
                <a:effectLst/>
                <a:latin typeface="Comic Sans MS" panose="030F0702030302020204" pitchFamily="66" charset="0"/>
                <a:ea typeface="Calibri" panose="020F0502020204030204" pitchFamily="34" charset="0"/>
                <a:cs typeface="Times New Roman" panose="02020603050405020304" pitchFamily="18" charset="0"/>
              </a:rPr>
              <a:t>B2 </a:t>
            </a:r>
            <a:r>
              <a:rPr lang="en-SG" sz="1100" b="1" i="1" dirty="0">
                <a:effectLst/>
                <a:latin typeface="Comic Sans MS" panose="030F0702030302020204" pitchFamily="66" charset="0"/>
                <a:ea typeface="Calibri" panose="020F0502020204030204" pitchFamily="34" charset="0"/>
                <a:cs typeface="Times New Roman" panose="02020603050405020304" pitchFamily="18" charset="0"/>
              </a:rPr>
              <a:t>for </a:t>
            </a:r>
            <a:r>
              <a:rPr lang="en-SG" sz="1100" i="1" u="sng" dirty="0">
                <a:effectLst/>
                <a:latin typeface="Comic Sans MS" panose="030F0702030302020204" pitchFamily="66" charset="0"/>
                <a:ea typeface="Calibri" panose="020F0502020204030204" pitchFamily="34" charset="0"/>
                <a:cs typeface="Times New Roman" panose="02020603050405020304" pitchFamily="18" charset="0"/>
              </a:rPr>
              <a:t>each</a:t>
            </a:r>
            <a:r>
              <a:rPr lang="en-SG" sz="1100" b="1" i="1" dirty="0">
                <a:effectLst/>
                <a:latin typeface="Comic Sans MS" panose="030F0702030302020204" pitchFamily="66" charset="0"/>
                <a:ea typeface="Calibri" panose="020F0502020204030204" pitchFamily="34" charset="0"/>
                <a:cs typeface="Times New Roman" panose="02020603050405020304" pitchFamily="18" charset="0"/>
              </a:rPr>
              <a:t> </a:t>
            </a:r>
            <a:r>
              <a:rPr lang="en-SG" sz="1100" b="1" i="1" dirty="0" smtClean="0">
                <a:effectLst/>
                <a:latin typeface="Comic Sans MS" panose="030F0702030302020204" pitchFamily="66" charset="0"/>
                <a:ea typeface="Calibri" panose="020F0502020204030204" pitchFamily="34" charset="0"/>
                <a:cs typeface="Times New Roman" panose="02020603050405020304" pitchFamily="18" charset="0"/>
              </a:rPr>
              <a:t>COP </a:t>
            </a:r>
            <a:r>
              <a:rPr lang="en-SG" sz="1100" b="1" i="1" dirty="0">
                <a:effectLst/>
                <a:latin typeface="Comic Sans MS" panose="030F0702030302020204" pitchFamily="66" charset="0"/>
                <a:ea typeface="Calibri" panose="020F0502020204030204" pitchFamily="34" charset="0"/>
                <a:cs typeface="Times New Roman" panose="02020603050405020304" pitchFamily="18" charset="0"/>
              </a:rPr>
              <a:t>session</a:t>
            </a:r>
            <a:endParaRPr lang="en-SG" sz="1100" dirty="0">
              <a:effectLst/>
              <a:ea typeface="Calibri" panose="020F0502020204030204" pitchFamily="34" charset="0"/>
              <a:cs typeface="Times New Roman" panose="02020603050405020304" pitchFamily="18" charset="0"/>
            </a:endParaRPr>
          </a:p>
        </p:txBody>
      </p:sp>
      <p:sp>
        <p:nvSpPr>
          <p:cNvPr id="12" name="Rectangle 11"/>
          <p:cNvSpPr/>
          <p:nvPr/>
        </p:nvSpPr>
        <p:spPr>
          <a:xfrm>
            <a:off x="537528" y="1171209"/>
            <a:ext cx="4400550" cy="338554"/>
          </a:xfrm>
          <a:prstGeom prst="rect">
            <a:avLst/>
          </a:prstGeom>
        </p:spPr>
        <p:txBody>
          <a:bodyPr wrap="square">
            <a:spAutoFit/>
          </a:bodyPr>
          <a:lstStyle/>
          <a:p>
            <a:pPr algn="just">
              <a:spcAft>
                <a:spcPts val="0"/>
              </a:spcAft>
              <a:tabLst>
                <a:tab pos="457200" algn="l"/>
              </a:tabLst>
            </a:pPr>
            <a:r>
              <a:rPr lang="en-GB" sz="1600" b="1" u="sng" dirty="0" smtClean="0">
                <a:solidFill>
                  <a:srgbClr val="000000"/>
                </a:solidFill>
                <a:effectLst/>
                <a:latin typeface="Comic Sans MS" panose="030F0702030302020204" pitchFamily="66" charset="0"/>
                <a:ea typeface="Calibri" panose="020F0502020204030204" pitchFamily="34" charset="0"/>
                <a:cs typeface="Calibri" panose="020F0502020204030204" pitchFamily="34" charset="0"/>
              </a:rPr>
              <a:t>Details of our COP session</a:t>
            </a:r>
            <a:endParaRPr lang="en-SG" sz="1600" dirty="0">
              <a:solidFill>
                <a:srgbClr val="000000"/>
              </a:solidFill>
              <a:effectLst/>
              <a:latin typeface="Levenim MT"/>
              <a:ea typeface="Calibri" panose="020F0502020204030204" pitchFamily="34" charset="0"/>
            </a:endParaRPr>
          </a:p>
        </p:txBody>
      </p:sp>
    </p:spTree>
    <p:extLst>
      <p:ext uri="{BB962C8B-B14F-4D97-AF65-F5344CB8AC3E}">
        <p14:creationId xmlns:p14="http://schemas.microsoft.com/office/powerpoint/2010/main" val="6989692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2514"/>
          <a:stretch/>
        </p:blipFill>
        <p:spPr>
          <a:xfrm>
            <a:off x="2" y="11502189"/>
            <a:ext cx="6858000" cy="689812"/>
          </a:xfrm>
          <a:prstGeom prst="rect">
            <a:avLst/>
          </a:prstGeom>
        </p:spPr>
      </p:pic>
      <p:sp>
        <p:nvSpPr>
          <p:cNvPr id="3" name="Slide Number Placeholder 2"/>
          <p:cNvSpPr>
            <a:spLocks noGrp="1"/>
          </p:cNvSpPr>
          <p:nvPr>
            <p:ph type="sldNum" sz="quarter" idx="12"/>
          </p:nvPr>
        </p:nvSpPr>
        <p:spPr/>
        <p:txBody>
          <a:bodyPr/>
          <a:lstStyle/>
          <a:p>
            <a:fld id="{89D10033-DBD0-43D4-B843-08DD2ADF3476}" type="slidenum">
              <a:rPr lang="en-SG" smtClean="0"/>
              <a:t>5</a:t>
            </a:fld>
            <a:endParaRPr lang="en-SG"/>
          </a:p>
        </p:txBody>
      </p:sp>
      <p:sp>
        <p:nvSpPr>
          <p:cNvPr id="6" name="Rectangle 2"/>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
        <p:nvSpPr>
          <p:cNvPr id="8" name="Rectangle 4"/>
          <p:cNvSpPr>
            <a:spLocks noChangeArrowheads="1"/>
          </p:cNvSpPr>
          <p:nvPr/>
        </p:nvSpPr>
        <p:spPr bwMode="auto">
          <a:xfrm>
            <a:off x="5460282" y="298040"/>
            <a:ext cx="1245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Annex </a:t>
            </a:r>
            <a:r>
              <a:rPr kumimoji="0" lang="en-US" altLang="en-US" b="1" i="0" u="none" strike="noStrike" cap="none" normalizeH="0" baseline="0" dirty="0" smtClean="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B3</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p:nvPr/>
        </p:nvSpPr>
        <p:spPr>
          <a:xfrm>
            <a:off x="354560" y="2616164"/>
            <a:ext cx="5905500" cy="1477328"/>
          </a:xfrm>
          <a:prstGeom prst="rect">
            <a:avLst/>
          </a:prstGeom>
        </p:spPr>
        <p:txBody>
          <a:bodyPr wrap="square">
            <a:spAutoFit/>
          </a:bodyPr>
          <a:lstStyle/>
          <a:p>
            <a:pPr marL="228600" indent="-228600">
              <a:buAutoNum type="alphaLcParenR"/>
            </a:pPr>
            <a:r>
              <a:rPr lang="en-US" sz="1600" b="1" dirty="0" smtClean="0">
                <a:effectLst/>
                <a:latin typeface="Comic Sans MS" panose="030F0702030302020204" pitchFamily="66" charset="0"/>
                <a:ea typeface="Calibri" panose="020F0502020204030204" pitchFamily="34" charset="0"/>
                <a:cs typeface="Calibri" panose="020F0502020204030204" pitchFamily="34" charset="0"/>
              </a:rPr>
              <a:t>Photo Album: Our Learning Journal- A collection of photos with captions</a:t>
            </a:r>
          </a:p>
          <a:p>
            <a:endParaRPr lang="en-US" sz="1600" b="1" dirty="0">
              <a:latin typeface="Comic Sans MS" panose="030F0702030302020204" pitchFamily="66" charset="0"/>
              <a:ea typeface="Calibri" panose="020F0502020204030204" pitchFamily="34" charset="0"/>
              <a:cs typeface="Calibri" panose="020F0502020204030204" pitchFamily="34" charset="0"/>
            </a:endParaRPr>
          </a:p>
          <a:p>
            <a:r>
              <a:rPr lang="en-US" sz="1400" dirty="0" smtClean="0">
                <a:latin typeface="Comic Sans MS" panose="030F0702030302020204" pitchFamily="66" charset="0"/>
                <a:ea typeface="Calibri" panose="020F0502020204030204" pitchFamily="34" charset="0"/>
                <a:cs typeface="Calibri" panose="020F0502020204030204" pitchFamily="34" charset="0"/>
              </a:rPr>
              <a:t>You can photograph how your group has implemented and carried out the ideas and discussions exchanged during the </a:t>
            </a:r>
            <a:r>
              <a:rPr lang="en-US" sz="1400" dirty="0" err="1" smtClean="0">
                <a:latin typeface="Comic Sans MS" panose="030F0702030302020204" pitchFamily="66" charset="0"/>
                <a:ea typeface="Calibri" panose="020F0502020204030204" pitchFamily="34" charset="0"/>
                <a:cs typeface="Calibri" panose="020F0502020204030204" pitchFamily="34" charset="0"/>
              </a:rPr>
              <a:t>CoP</a:t>
            </a:r>
            <a:r>
              <a:rPr lang="en-US" sz="1400" dirty="0" smtClean="0">
                <a:latin typeface="Comic Sans MS" panose="030F0702030302020204" pitchFamily="66" charset="0"/>
                <a:ea typeface="Calibri" panose="020F0502020204030204" pitchFamily="34" charset="0"/>
                <a:cs typeface="Calibri" panose="020F0502020204030204" pitchFamily="34" charset="0"/>
              </a:rPr>
              <a:t>, in your classroom! </a:t>
            </a:r>
            <a:endParaRPr lang="en-US" sz="1200" dirty="0" smtClean="0">
              <a:effectLst/>
              <a:latin typeface="Comic Sans MS" panose="030F0702030302020204" pitchFamily="66" charset="0"/>
              <a:ea typeface="Calibri" panose="020F0502020204030204" pitchFamily="34" charset="0"/>
              <a:cs typeface="Calibri" panose="020F0502020204030204" pitchFamily="34" charset="0"/>
            </a:endParaRPr>
          </a:p>
        </p:txBody>
      </p:sp>
      <p:sp>
        <p:nvSpPr>
          <p:cNvPr id="12" name="Rectangle 6"/>
          <p:cNvSpPr>
            <a:spLocks noChangeArrowheads="1"/>
          </p:cNvSpPr>
          <p:nvPr/>
        </p:nvSpPr>
        <p:spPr bwMode="auto">
          <a:xfrm>
            <a:off x="-514350" y="836227"/>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
        <p:nvSpPr>
          <p:cNvPr id="14" name="Rectangle 8"/>
          <p:cNvSpPr>
            <a:spLocks noChangeArrowheads="1"/>
          </p:cNvSpPr>
          <p:nvPr/>
        </p:nvSpPr>
        <p:spPr bwMode="auto">
          <a:xfrm>
            <a:off x="-514350" y="1293427"/>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SG"/>
          </a:p>
        </p:txBody>
      </p:sp>
      <p:sp>
        <p:nvSpPr>
          <p:cNvPr id="18" name="Text Box 27"/>
          <p:cNvSpPr txBox="1"/>
          <p:nvPr/>
        </p:nvSpPr>
        <p:spPr>
          <a:xfrm rot="21085041">
            <a:off x="1450585" y="5363968"/>
            <a:ext cx="1357630" cy="352425"/>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100" dirty="0">
                <a:effectLst/>
                <a:latin typeface="Comic Sans MS" panose="030F0702030302020204" pitchFamily="66" charset="0"/>
                <a:ea typeface="Calibri" panose="020F0502020204030204" pitchFamily="34" charset="0"/>
                <a:cs typeface="Times New Roman" panose="02020603050405020304" pitchFamily="18" charset="0"/>
              </a:rPr>
              <a:t>&lt; Insert photo &gt;</a:t>
            </a:r>
            <a:endParaRPr lang="en-SG" sz="1100" dirty="0">
              <a:effectLst/>
              <a:ea typeface="Calibri" panose="020F0502020204030204" pitchFamily="34" charset="0"/>
              <a:cs typeface="Times New Roman" panose="02020603050405020304" pitchFamily="18" charset="0"/>
            </a:endParaRPr>
          </a:p>
        </p:txBody>
      </p:sp>
      <p:sp>
        <p:nvSpPr>
          <p:cNvPr id="22" name="Text Box 27"/>
          <p:cNvSpPr txBox="1"/>
          <p:nvPr/>
        </p:nvSpPr>
        <p:spPr>
          <a:xfrm rot="735426">
            <a:off x="4038195" y="7211104"/>
            <a:ext cx="1357630" cy="352425"/>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100">
                <a:effectLst/>
                <a:latin typeface="Comic Sans MS" panose="030F0702030302020204" pitchFamily="66" charset="0"/>
                <a:ea typeface="Calibri" panose="020F0502020204030204" pitchFamily="34" charset="0"/>
                <a:cs typeface="Times New Roman" panose="02020603050405020304" pitchFamily="18" charset="0"/>
              </a:rPr>
              <a:t>&lt; Insert photo &gt;</a:t>
            </a:r>
            <a:endParaRPr lang="en-SG" sz="1100">
              <a:effectLst/>
              <a:ea typeface="Calibri" panose="020F0502020204030204" pitchFamily="34" charset="0"/>
              <a:cs typeface="Times New Roman" panose="02020603050405020304" pitchFamily="18" charset="0"/>
            </a:endParaRPr>
          </a:p>
        </p:txBody>
      </p:sp>
      <p:sp>
        <p:nvSpPr>
          <p:cNvPr id="25" name="Text Box 27"/>
          <p:cNvSpPr txBox="1"/>
          <p:nvPr/>
        </p:nvSpPr>
        <p:spPr>
          <a:xfrm rot="21085041">
            <a:off x="1556948" y="8760268"/>
            <a:ext cx="1357630" cy="352425"/>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100" dirty="0">
                <a:effectLst/>
                <a:latin typeface="Comic Sans MS" panose="030F0702030302020204" pitchFamily="66" charset="0"/>
                <a:ea typeface="Calibri" panose="020F0502020204030204" pitchFamily="34" charset="0"/>
                <a:cs typeface="Times New Roman" panose="02020603050405020304" pitchFamily="18" charset="0"/>
              </a:rPr>
              <a:t>&lt; Insert photo &gt;</a:t>
            </a:r>
            <a:endParaRPr lang="en-SG" sz="1100" dirty="0">
              <a:effectLst/>
              <a:ea typeface="Calibri" panose="020F0502020204030204" pitchFamily="34" charset="0"/>
              <a:cs typeface="Times New Roman" panose="02020603050405020304" pitchFamily="18" charset="0"/>
            </a:endParaRPr>
          </a:p>
        </p:txBody>
      </p:sp>
      <p:grpSp>
        <p:nvGrpSpPr>
          <p:cNvPr id="2" name="Group 1"/>
          <p:cNvGrpSpPr/>
          <p:nvPr/>
        </p:nvGrpSpPr>
        <p:grpSpPr>
          <a:xfrm>
            <a:off x="428855" y="4239298"/>
            <a:ext cx="5831205" cy="7077431"/>
            <a:chOff x="328295" y="5374825"/>
            <a:chExt cx="5831205" cy="6304280"/>
          </a:xfrm>
        </p:grpSpPr>
        <p:sp>
          <p:nvSpPr>
            <p:cNvPr id="13" name="Text Box 2"/>
            <p:cNvSpPr txBox="1"/>
            <p:nvPr/>
          </p:nvSpPr>
          <p:spPr>
            <a:xfrm>
              <a:off x="328295" y="5374825"/>
              <a:ext cx="5831205" cy="6304280"/>
            </a:xfrm>
            <a:prstGeom prst="roundRect">
              <a:avLst/>
            </a:prstGeom>
            <a:solidFill>
              <a:schemeClr val="bg1">
                <a:lumMod val="95000"/>
              </a:schemeClr>
            </a:solidFill>
            <a:ln w="19050">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100">
                  <a:effectLst/>
                  <a:ea typeface="Calibri" panose="020F0502020204030204" pitchFamily="34" charset="0"/>
                  <a:cs typeface="Times New Roman" panose="02020603050405020304" pitchFamily="18" charset="0"/>
                </a:rPr>
                <a:t> </a:t>
              </a:r>
            </a:p>
          </p:txBody>
        </p:sp>
        <p:sp>
          <p:nvSpPr>
            <p:cNvPr id="15" name="Frame 14"/>
            <p:cNvSpPr/>
            <p:nvPr/>
          </p:nvSpPr>
          <p:spPr>
            <a:xfrm rot="616079">
              <a:off x="3641407" y="7756103"/>
              <a:ext cx="2108200" cy="1866265"/>
            </a:xfrm>
            <a:prstGeom prst="frame">
              <a:avLst>
                <a:gd name="adj1" fmla="val 571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17" name="Text Box 32"/>
            <p:cNvSpPr txBox="1"/>
            <p:nvPr/>
          </p:nvSpPr>
          <p:spPr>
            <a:xfrm>
              <a:off x="3243897" y="5977798"/>
              <a:ext cx="2701925" cy="685800"/>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400" dirty="0" smtClean="0">
                  <a:effectLst/>
                  <a:ea typeface="Calibri" panose="020F0502020204030204" pitchFamily="34" charset="0"/>
                  <a:cs typeface="Times New Roman" panose="02020603050405020304" pitchFamily="18" charset="0"/>
                </a:rPr>
                <a:t>(Captions for the photo) ____________________________________________________________________________________</a:t>
              </a:r>
              <a:endParaRPr lang="en-SG" sz="1100" dirty="0">
                <a:effectLst/>
                <a:ea typeface="Calibri" panose="020F0502020204030204" pitchFamily="34" charset="0"/>
                <a:cs typeface="Times New Roman" panose="02020603050405020304" pitchFamily="18" charset="0"/>
              </a:endParaRPr>
            </a:p>
            <a:p>
              <a:pPr>
                <a:lnSpc>
                  <a:spcPct val="107000"/>
                </a:lnSpc>
                <a:spcAft>
                  <a:spcPts val="800"/>
                </a:spcAft>
              </a:pPr>
              <a:r>
                <a:rPr lang="en-SG" sz="1100" dirty="0">
                  <a:effectLst/>
                  <a:ea typeface="Calibri" panose="020F0502020204030204" pitchFamily="34" charset="0"/>
                  <a:cs typeface="Times New Roman" panose="02020603050405020304" pitchFamily="18" charset="0"/>
                </a:rPr>
                <a:t> </a:t>
              </a:r>
            </a:p>
          </p:txBody>
        </p:sp>
        <p:sp>
          <p:nvSpPr>
            <p:cNvPr id="19" name="Frame 18"/>
            <p:cNvSpPr/>
            <p:nvPr/>
          </p:nvSpPr>
          <p:spPr>
            <a:xfrm rot="21079867">
              <a:off x="1053798" y="6090985"/>
              <a:ext cx="2108200" cy="1866265"/>
            </a:xfrm>
            <a:prstGeom prst="frame">
              <a:avLst>
                <a:gd name="adj1" fmla="val 571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sp>
          <p:nvSpPr>
            <p:cNvPr id="24" name="Frame 23"/>
            <p:cNvSpPr/>
            <p:nvPr/>
          </p:nvSpPr>
          <p:spPr>
            <a:xfrm rot="21079867">
              <a:off x="983281" y="9401035"/>
              <a:ext cx="2108200" cy="1866265"/>
            </a:xfrm>
            <a:prstGeom prst="frame">
              <a:avLst>
                <a:gd name="adj1" fmla="val 5715"/>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a:p>
          </p:txBody>
        </p:sp>
      </p:grpSp>
      <p:sp>
        <p:nvSpPr>
          <p:cNvPr id="29" name="Text Box 32"/>
          <p:cNvSpPr txBox="1"/>
          <p:nvPr/>
        </p:nvSpPr>
        <p:spPr>
          <a:xfrm>
            <a:off x="806336" y="7411590"/>
            <a:ext cx="2701925" cy="685800"/>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400" dirty="0" smtClean="0">
                <a:effectLst/>
                <a:ea typeface="Calibri" panose="020F0502020204030204" pitchFamily="34" charset="0"/>
                <a:cs typeface="Times New Roman" panose="02020603050405020304" pitchFamily="18" charset="0"/>
              </a:rPr>
              <a:t>(Captions for the photo) ____________________________________________________________________________________</a:t>
            </a:r>
            <a:endParaRPr lang="en-SG" sz="1100" dirty="0">
              <a:effectLst/>
              <a:ea typeface="Calibri" panose="020F0502020204030204" pitchFamily="34" charset="0"/>
              <a:cs typeface="Times New Roman" panose="02020603050405020304" pitchFamily="18" charset="0"/>
            </a:endParaRPr>
          </a:p>
          <a:p>
            <a:pPr>
              <a:lnSpc>
                <a:spcPct val="107000"/>
              </a:lnSpc>
              <a:spcAft>
                <a:spcPts val="800"/>
              </a:spcAft>
            </a:pPr>
            <a:r>
              <a:rPr lang="en-SG" sz="1100" dirty="0">
                <a:effectLst/>
                <a:ea typeface="Calibri" panose="020F0502020204030204" pitchFamily="34" charset="0"/>
                <a:cs typeface="Times New Roman" panose="02020603050405020304" pitchFamily="18" charset="0"/>
              </a:rPr>
              <a:t> </a:t>
            </a:r>
          </a:p>
        </p:txBody>
      </p:sp>
      <p:sp>
        <p:nvSpPr>
          <p:cNvPr id="30" name="Text Box 32"/>
          <p:cNvSpPr txBox="1"/>
          <p:nvPr/>
        </p:nvSpPr>
        <p:spPr>
          <a:xfrm>
            <a:off x="3366047" y="9543580"/>
            <a:ext cx="2701925" cy="685800"/>
          </a:xfrm>
          <a:prstGeom prst="rect">
            <a:avLst/>
          </a:prstGeom>
          <a:solidFill>
            <a:schemeClr val="bg1">
              <a:lumMod val="9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400" dirty="0" smtClean="0">
                <a:effectLst/>
                <a:ea typeface="Calibri" panose="020F0502020204030204" pitchFamily="34" charset="0"/>
                <a:cs typeface="Times New Roman" panose="02020603050405020304" pitchFamily="18" charset="0"/>
              </a:rPr>
              <a:t>(Captions for the photo) ____________________________________________________________________________________</a:t>
            </a:r>
            <a:endParaRPr lang="en-SG" sz="1100" dirty="0">
              <a:effectLst/>
              <a:ea typeface="Calibri" panose="020F0502020204030204" pitchFamily="34" charset="0"/>
              <a:cs typeface="Times New Roman" panose="02020603050405020304" pitchFamily="18" charset="0"/>
            </a:endParaRPr>
          </a:p>
          <a:p>
            <a:pPr>
              <a:lnSpc>
                <a:spcPct val="107000"/>
              </a:lnSpc>
              <a:spcAft>
                <a:spcPts val="800"/>
              </a:spcAft>
            </a:pPr>
            <a:r>
              <a:rPr lang="en-SG" sz="1100" dirty="0">
                <a:effectLst/>
                <a:ea typeface="Calibri" panose="020F0502020204030204" pitchFamily="34" charset="0"/>
                <a:cs typeface="Times New Roman" panose="02020603050405020304" pitchFamily="18" charset="0"/>
              </a:rPr>
              <a:t> </a:t>
            </a:r>
          </a:p>
        </p:txBody>
      </p:sp>
      <p:sp>
        <p:nvSpPr>
          <p:cNvPr id="23" name="Text Box 54"/>
          <p:cNvSpPr txBox="1"/>
          <p:nvPr/>
        </p:nvSpPr>
        <p:spPr>
          <a:xfrm>
            <a:off x="1093048" y="903487"/>
            <a:ext cx="5206365" cy="1434465"/>
          </a:xfrm>
          <a:prstGeom prst="roundRect">
            <a:avLst/>
          </a:prstGeom>
          <a:solidFill>
            <a:srgbClr val="D8BFEB"/>
          </a:solidFill>
          <a:ln w="19050">
            <a:solidFill>
              <a:schemeClr val="bg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tabLst>
                <a:tab pos="457200" algn="l"/>
              </a:tabLst>
            </a:pPr>
            <a:r>
              <a:rPr lang="en-GB" sz="1200" b="1" dirty="0">
                <a:solidFill>
                  <a:srgbClr val="000000"/>
                </a:solidFill>
                <a:effectLst/>
                <a:latin typeface="Comic Sans MS" panose="030F0702030302020204" pitchFamily="66" charset="0"/>
                <a:ea typeface="Calibri" panose="020F0502020204030204" pitchFamily="34" charset="0"/>
              </a:rPr>
              <a:t>What did we learn ?</a:t>
            </a:r>
            <a:endParaRPr lang="en-SG" sz="1200" dirty="0">
              <a:solidFill>
                <a:srgbClr val="000000"/>
              </a:solidFill>
              <a:effectLst/>
              <a:latin typeface="Levenim MT"/>
              <a:ea typeface="Calibri" panose="020F0502020204030204" pitchFamily="34" charset="0"/>
            </a:endParaRPr>
          </a:p>
          <a:p>
            <a:pPr algn="ctr">
              <a:lnSpc>
                <a:spcPct val="107000"/>
              </a:lnSpc>
              <a:spcAft>
                <a:spcPts val="0"/>
              </a:spcAft>
            </a:pPr>
            <a:r>
              <a:rPr lang="en-US" sz="1200" dirty="0">
                <a:effectLst/>
                <a:latin typeface="Comic Sans MS" panose="030F0702030302020204" pitchFamily="66" charset="0"/>
                <a:ea typeface="Calibri" panose="020F0502020204030204" pitchFamily="34" charset="0"/>
                <a:cs typeface="Calibri" panose="020F0502020204030204" pitchFamily="34" charset="0"/>
              </a:rPr>
              <a:t>Collect our learning experiences </a:t>
            </a:r>
            <a:r>
              <a:rPr lang="en-US" sz="1200" dirty="0" smtClean="0">
                <a:effectLst/>
                <a:latin typeface="Comic Sans MS" panose="030F0702030302020204" pitchFamily="66" charset="0"/>
                <a:ea typeface="Calibri" panose="020F0502020204030204" pitchFamily="34" charset="0"/>
                <a:cs typeface="Calibri" panose="020F0502020204030204" pitchFamily="34" charset="0"/>
              </a:rPr>
              <a:t>through </a:t>
            </a:r>
            <a:r>
              <a:rPr lang="en-US" sz="1200" b="1" u="sng" dirty="0" smtClean="0">
                <a:effectLst/>
                <a:latin typeface="Comic Sans MS" panose="030F0702030302020204" pitchFamily="66" charset="0"/>
                <a:ea typeface="Calibri" panose="020F0502020204030204" pitchFamily="34" charset="0"/>
                <a:cs typeface="Calibri" panose="020F0502020204030204" pitchFamily="34" charset="0"/>
              </a:rPr>
              <a:t>any</a:t>
            </a:r>
            <a:r>
              <a:rPr lang="en-US" sz="1200" dirty="0" smtClean="0">
                <a:effectLst/>
                <a:latin typeface="Comic Sans MS" panose="030F0702030302020204" pitchFamily="66" charset="0"/>
                <a:ea typeface="Calibri" panose="020F0502020204030204" pitchFamily="34" charset="0"/>
                <a:cs typeface="Calibri" panose="020F0502020204030204" pitchFamily="34" charset="0"/>
              </a:rPr>
              <a:t> of the following:</a:t>
            </a:r>
            <a:endParaRPr lang="en-SG" sz="12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US" sz="1200" dirty="0">
                <a:effectLst/>
                <a:latin typeface="Comic Sans MS" panose="030F0702030302020204" pitchFamily="66" charset="0"/>
                <a:ea typeface="Calibri" panose="020F0502020204030204" pitchFamily="34" charset="0"/>
                <a:cs typeface="Calibri" panose="020F0502020204030204" pitchFamily="34" charset="0"/>
              </a:rPr>
              <a:t> </a:t>
            </a:r>
            <a:endParaRPr lang="en-SG" sz="1200" dirty="0">
              <a:effectLst/>
              <a:ea typeface="Calibri" panose="020F0502020204030204" pitchFamily="34" charset="0"/>
              <a:cs typeface="Times New Roman" panose="02020603050405020304" pitchFamily="18" charset="0"/>
            </a:endParaRPr>
          </a:p>
          <a:p>
            <a:pPr marL="1600200" lvl="3" indent="-228600">
              <a:lnSpc>
                <a:spcPct val="115000"/>
              </a:lnSpc>
              <a:spcAft>
                <a:spcPts val="0"/>
              </a:spcAft>
              <a:buFont typeface="Symbol" panose="05050102010706020507" pitchFamily="18" charset="2"/>
              <a:buChar char=""/>
            </a:pPr>
            <a:r>
              <a:rPr lang="en-US" sz="1200" dirty="0">
                <a:effectLst/>
                <a:latin typeface="Comic Sans MS" panose="030F0702030302020204" pitchFamily="66" charset="0"/>
                <a:ea typeface="Calibri" panose="020F0502020204030204" pitchFamily="34" charset="0"/>
                <a:cs typeface="Calibri" panose="020F0502020204030204" pitchFamily="34" charset="0"/>
              </a:rPr>
              <a:t>photos with captions</a:t>
            </a:r>
            <a:endParaRPr lang="en-SG" sz="1200" dirty="0">
              <a:effectLst/>
              <a:ea typeface="Calibri" panose="020F0502020204030204" pitchFamily="34" charset="0"/>
              <a:cs typeface="Times New Roman" panose="02020603050405020304" pitchFamily="18" charset="0"/>
            </a:endParaRPr>
          </a:p>
          <a:p>
            <a:pPr marL="1600200" lvl="3" indent="-228600">
              <a:lnSpc>
                <a:spcPct val="115000"/>
              </a:lnSpc>
              <a:spcAft>
                <a:spcPts val="0"/>
              </a:spcAft>
              <a:buFont typeface="Symbol" panose="05050102010706020507" pitchFamily="18" charset="2"/>
              <a:buChar char=""/>
            </a:pPr>
            <a:r>
              <a:rPr lang="en-US" sz="1200" dirty="0">
                <a:effectLst/>
                <a:latin typeface="Comic Sans MS" panose="030F0702030302020204" pitchFamily="66" charset="0"/>
                <a:ea typeface="Calibri" panose="020F0502020204030204" pitchFamily="34" charset="0"/>
                <a:cs typeface="Calibri" panose="020F0502020204030204" pitchFamily="34" charset="0"/>
              </a:rPr>
              <a:t>short video clips</a:t>
            </a:r>
            <a:endParaRPr lang="en-SG" sz="1200" dirty="0">
              <a:effectLst/>
              <a:ea typeface="Calibri" panose="020F0502020204030204" pitchFamily="34" charset="0"/>
              <a:cs typeface="Times New Roman" panose="02020603050405020304" pitchFamily="18" charset="0"/>
            </a:endParaRPr>
          </a:p>
          <a:p>
            <a:pPr marL="1600200" lvl="3" indent="-228600">
              <a:lnSpc>
                <a:spcPct val="115000"/>
              </a:lnSpc>
              <a:spcAft>
                <a:spcPts val="0"/>
              </a:spcAft>
              <a:buFont typeface="Symbol" panose="05050102010706020507" pitchFamily="18" charset="2"/>
              <a:buChar char=""/>
            </a:pPr>
            <a:r>
              <a:rPr lang="en-US" sz="1200" dirty="0">
                <a:effectLst/>
                <a:latin typeface="Comic Sans MS" panose="030F0702030302020204" pitchFamily="66" charset="0"/>
                <a:ea typeface="Calibri" panose="020F0502020204030204" pitchFamily="34" charset="0"/>
                <a:cs typeface="Calibri" panose="020F0502020204030204" pitchFamily="34" charset="0"/>
              </a:rPr>
              <a:t>reflections</a:t>
            </a:r>
            <a:endParaRPr lang="en-SG" sz="1200" dirty="0">
              <a:effectLst/>
              <a:ea typeface="Calibri" panose="020F0502020204030204" pitchFamily="34" charset="0"/>
              <a:cs typeface="Times New Roman" panose="02020603050405020304" pitchFamily="18" charset="0"/>
            </a:endParaRPr>
          </a:p>
          <a:p>
            <a:pPr algn="ctr">
              <a:lnSpc>
                <a:spcPct val="107000"/>
              </a:lnSpc>
              <a:spcAft>
                <a:spcPts val="0"/>
              </a:spcAft>
            </a:pPr>
            <a:r>
              <a:rPr lang="en-SG" sz="12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SG" sz="1100" dirty="0">
              <a:effectLst/>
              <a:ea typeface="Calibri" panose="020F0502020204030204" pitchFamily="34" charset="0"/>
              <a:cs typeface="Times New Roman" panose="02020603050405020304" pitchFamily="18" charset="0"/>
            </a:endParaRPr>
          </a:p>
        </p:txBody>
      </p:sp>
      <p:pic>
        <p:nvPicPr>
          <p:cNvPr id="26" name="Picture 25" descr="C:\Users\abubakaro\AppData\Local\Microsoft\Windows\INetCache\Content.Outlook\J6KU84YO\3.jpg"/>
          <p:cNvPicPr/>
          <p:nvPr/>
        </p:nvPicPr>
        <p:blipFill rotWithShape="1">
          <a:blip r:embed="rId3" cstate="print">
            <a:extLst>
              <a:ext uri="{28A0092B-C50C-407E-A947-70E740481C1C}">
                <a14:useLocalDpi xmlns:a14="http://schemas.microsoft.com/office/drawing/2010/main" val="0"/>
              </a:ext>
            </a:extLst>
          </a:blip>
          <a:srcRect l="51775" t="32890" r="33215" b="35209"/>
          <a:stretch/>
        </p:blipFill>
        <p:spPr bwMode="auto">
          <a:xfrm>
            <a:off x="323350" y="1098881"/>
            <a:ext cx="592455" cy="945515"/>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rot="21033362">
            <a:off x="1431889" y="5869584"/>
            <a:ext cx="1395022" cy="261610"/>
          </a:xfrm>
          <a:prstGeom prst="rect">
            <a:avLst/>
          </a:prstGeom>
          <a:noFill/>
        </p:spPr>
        <p:txBody>
          <a:bodyPr wrap="square" rtlCol="0">
            <a:spAutoFit/>
          </a:bodyPr>
          <a:lstStyle/>
          <a:p>
            <a:r>
              <a:rPr lang="en-SG" sz="1100" dirty="0" smtClean="0"/>
              <a:t>&lt;Insert Photo here&gt;</a:t>
            </a:r>
            <a:endParaRPr lang="en-SG" sz="1100" dirty="0"/>
          </a:p>
        </p:txBody>
      </p:sp>
      <p:sp>
        <p:nvSpPr>
          <p:cNvPr id="31" name="TextBox 30"/>
          <p:cNvSpPr txBox="1"/>
          <p:nvPr/>
        </p:nvSpPr>
        <p:spPr>
          <a:xfrm rot="715292">
            <a:off x="4081505" y="7812358"/>
            <a:ext cx="1395022" cy="261610"/>
          </a:xfrm>
          <a:prstGeom prst="rect">
            <a:avLst/>
          </a:prstGeom>
          <a:noFill/>
        </p:spPr>
        <p:txBody>
          <a:bodyPr wrap="square" rtlCol="0">
            <a:spAutoFit/>
          </a:bodyPr>
          <a:lstStyle/>
          <a:p>
            <a:r>
              <a:rPr lang="en-SG" sz="1100" dirty="0" smtClean="0"/>
              <a:t>&lt;Insert Photo here&gt;</a:t>
            </a:r>
            <a:endParaRPr lang="en-SG" sz="1100" dirty="0"/>
          </a:p>
        </p:txBody>
      </p:sp>
      <p:sp>
        <p:nvSpPr>
          <p:cNvPr id="32" name="TextBox 31"/>
          <p:cNvSpPr txBox="1"/>
          <p:nvPr/>
        </p:nvSpPr>
        <p:spPr>
          <a:xfrm rot="21033362">
            <a:off x="1398519" y="9611396"/>
            <a:ext cx="1395022" cy="261610"/>
          </a:xfrm>
          <a:prstGeom prst="rect">
            <a:avLst/>
          </a:prstGeom>
          <a:noFill/>
        </p:spPr>
        <p:txBody>
          <a:bodyPr wrap="square" rtlCol="0">
            <a:spAutoFit/>
          </a:bodyPr>
          <a:lstStyle/>
          <a:p>
            <a:r>
              <a:rPr lang="en-SG" sz="1100" dirty="0" smtClean="0"/>
              <a:t>&lt;Insert Photo here&gt;</a:t>
            </a:r>
            <a:endParaRPr lang="en-SG" sz="1100" dirty="0"/>
          </a:p>
        </p:txBody>
      </p:sp>
    </p:spTree>
    <p:extLst>
      <p:ext uri="{BB962C8B-B14F-4D97-AF65-F5344CB8AC3E}">
        <p14:creationId xmlns:p14="http://schemas.microsoft.com/office/powerpoint/2010/main" val="625190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2514"/>
          <a:stretch/>
        </p:blipFill>
        <p:spPr>
          <a:xfrm>
            <a:off x="2" y="11502189"/>
            <a:ext cx="6858000" cy="689812"/>
          </a:xfrm>
          <a:prstGeom prst="rect">
            <a:avLst/>
          </a:prstGeom>
        </p:spPr>
      </p:pic>
      <p:sp>
        <p:nvSpPr>
          <p:cNvPr id="3" name="Slide Number Placeholder 2"/>
          <p:cNvSpPr>
            <a:spLocks noGrp="1"/>
          </p:cNvSpPr>
          <p:nvPr>
            <p:ph type="sldNum" sz="quarter" idx="12"/>
          </p:nvPr>
        </p:nvSpPr>
        <p:spPr/>
        <p:txBody>
          <a:bodyPr/>
          <a:lstStyle/>
          <a:p>
            <a:fld id="{89D10033-DBD0-43D4-B843-08DD2ADF3476}" type="slidenum">
              <a:rPr lang="en-SG" smtClean="0"/>
              <a:t>6</a:t>
            </a:fld>
            <a:endParaRPr lang="en-SG"/>
          </a:p>
        </p:txBody>
      </p:sp>
      <p:pic>
        <p:nvPicPr>
          <p:cNvPr id="12" name="Picture 11" descr="C:\Users\abubakaro\Desktop\1.jpg"/>
          <p:cNvPicPr/>
          <p:nvPr/>
        </p:nvPicPr>
        <p:blipFill rotWithShape="1">
          <a:blip r:embed="rId3" cstate="print">
            <a:extLst>
              <a:ext uri="{28A0092B-C50C-407E-A947-70E740481C1C}">
                <a14:useLocalDpi xmlns:a14="http://schemas.microsoft.com/office/drawing/2010/main" val="0"/>
              </a:ext>
            </a:extLst>
          </a:blip>
          <a:srcRect l="2671" t="1550" r="4195" b="49411"/>
          <a:stretch/>
        </p:blipFill>
        <p:spPr bwMode="auto">
          <a:xfrm rot="21334066">
            <a:off x="5082140" y="367504"/>
            <a:ext cx="1442421" cy="1034625"/>
          </a:xfrm>
          <a:prstGeom prst="rect">
            <a:avLst/>
          </a:prstGeom>
          <a:noFill/>
          <a:ln>
            <a:noFill/>
          </a:ln>
          <a:extLst>
            <a:ext uri="{53640926-AAD7-44D8-BBD7-CCE9431645EC}">
              <a14:shadowObscured xmlns:a14="http://schemas.microsoft.com/office/drawing/2010/main"/>
            </a:ext>
          </a:extLst>
        </p:spPr>
      </p:pic>
      <p:sp>
        <p:nvSpPr>
          <p:cNvPr id="13" name="Text Box 12"/>
          <p:cNvSpPr txBox="1"/>
          <p:nvPr/>
        </p:nvSpPr>
        <p:spPr>
          <a:xfrm>
            <a:off x="495707" y="2099941"/>
            <a:ext cx="5514975" cy="5410835"/>
          </a:xfrm>
          <a:prstGeom prst="roundRect">
            <a:avLst/>
          </a:prstGeom>
          <a:solidFill>
            <a:schemeClr val="bg1">
              <a:lumMod val="95000"/>
            </a:schemeClr>
          </a:solidFill>
          <a:ln w="6350">
            <a:solidFill>
              <a:schemeClr val="bg1">
                <a:lumMod val="50000"/>
              </a:schemeClr>
            </a:solidFill>
            <a:prstDash val="sysDot"/>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tabLst>
                <a:tab pos="681355" algn="l"/>
              </a:tabLst>
            </a:pPr>
            <a:r>
              <a:rPr lang="en-US" sz="1200" b="1" i="1" dirty="0" smtClean="0">
                <a:effectLst/>
                <a:latin typeface="Comic Sans MS" panose="030F0702030302020204" pitchFamily="66" charset="0"/>
                <a:ea typeface="Calibri" panose="020F0502020204030204" pitchFamily="34" charset="0"/>
                <a:cs typeface="Calibri" panose="020F0502020204030204" pitchFamily="34" charset="0"/>
              </a:rPr>
              <a:t>REFLECTION JOURNAL</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marL="457200" indent="-228600">
              <a:lnSpc>
                <a:spcPct val="115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marL="457200" indent="-228600">
              <a:lnSpc>
                <a:spcPct val="115000"/>
              </a:lnSpc>
              <a:spcAft>
                <a:spcPts val="0"/>
              </a:spcAft>
              <a:tabLst>
                <a:tab pos="681355" algn="l"/>
              </a:tabLst>
            </a:pPr>
            <a:r>
              <a:rPr lang="en-US" sz="1100" i="1" dirty="0" smtClean="0">
                <a:effectLst/>
                <a:latin typeface="Comic Sans MS" panose="030F0702030302020204" pitchFamily="66" charset="0"/>
                <a:ea typeface="Calibri" panose="020F0502020204030204" pitchFamily="34" charset="0"/>
                <a:cs typeface="Calibri" panose="020F0502020204030204" pitchFamily="34" charset="0"/>
              </a:rPr>
              <a:t> </a:t>
            </a:r>
            <a:endParaRPr lang="en-SG" sz="1100" dirty="0" smtClean="0">
              <a:effectLst/>
              <a:ea typeface="Calibri" panose="020F0502020204030204" pitchFamily="34" charset="0"/>
              <a:cs typeface="Times New Roman" panose="02020603050405020304" pitchFamily="18" charset="0"/>
            </a:endParaRPr>
          </a:p>
          <a:p>
            <a:pPr>
              <a:lnSpc>
                <a:spcPct val="107000"/>
              </a:lnSpc>
              <a:spcAft>
                <a:spcPts val="800"/>
              </a:spcAft>
            </a:pPr>
            <a:r>
              <a:rPr lang="en-SG" sz="1100" dirty="0" smtClean="0">
                <a:effectLst/>
                <a:ea typeface="Calibri" panose="020F0502020204030204" pitchFamily="34" charset="0"/>
                <a:cs typeface="Times New Roman" panose="02020603050405020304" pitchFamily="18" charset="0"/>
              </a:rPr>
              <a:t> </a:t>
            </a:r>
            <a:endParaRPr lang="en-SG" sz="1100" dirty="0">
              <a:effectLst/>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4"/>
          <a:stretch>
            <a:fillRect/>
          </a:stretch>
        </p:blipFill>
        <p:spPr>
          <a:xfrm>
            <a:off x="-41811" y="9940672"/>
            <a:ext cx="3458779" cy="2457419"/>
          </a:xfrm>
          <a:prstGeom prst="rect">
            <a:avLst/>
          </a:prstGeom>
        </p:spPr>
      </p:pic>
      <p:sp>
        <p:nvSpPr>
          <p:cNvPr id="10" name="Rectangle 9"/>
          <p:cNvSpPr/>
          <p:nvPr/>
        </p:nvSpPr>
        <p:spPr>
          <a:xfrm>
            <a:off x="444830" y="318388"/>
            <a:ext cx="4599487" cy="1323439"/>
          </a:xfrm>
          <a:prstGeom prst="rect">
            <a:avLst/>
          </a:prstGeom>
        </p:spPr>
        <p:txBody>
          <a:bodyPr wrap="square">
            <a:spAutoFit/>
          </a:bodyPr>
          <a:lstStyle/>
          <a:p>
            <a:r>
              <a:rPr lang="en-US" sz="1600" b="1" dirty="0" smtClean="0">
                <a:latin typeface="Comic Sans MS" panose="030F0702030302020204" pitchFamily="66" charset="0"/>
                <a:ea typeface="Calibri" panose="020F0502020204030204" pitchFamily="34" charset="0"/>
                <a:cs typeface="Calibri" panose="020F0502020204030204" pitchFamily="34" charset="0"/>
              </a:rPr>
              <a:t>b) Reflection Journal:</a:t>
            </a:r>
          </a:p>
          <a:p>
            <a:endParaRPr lang="en-US" sz="1600" b="1" dirty="0" smtClean="0">
              <a:latin typeface="Comic Sans MS" panose="030F0702030302020204" pitchFamily="66" charset="0"/>
              <a:ea typeface="Calibri" panose="020F0502020204030204" pitchFamily="34" charset="0"/>
              <a:cs typeface="Calibri" panose="020F0502020204030204" pitchFamily="34" charset="0"/>
            </a:endParaRPr>
          </a:p>
          <a:p>
            <a:r>
              <a:rPr lang="en-US" sz="1600" dirty="0" smtClean="0">
                <a:latin typeface="Comic Sans MS" panose="030F0702030302020204" pitchFamily="66" charset="0"/>
                <a:ea typeface="Calibri" panose="020F0502020204030204" pitchFamily="34" charset="0"/>
                <a:cs typeface="Calibri" panose="020F0502020204030204" pitchFamily="34" charset="0"/>
              </a:rPr>
              <a:t>Together with your group, you may reflect on learning points, and think of ideas for improvement.</a:t>
            </a:r>
          </a:p>
        </p:txBody>
      </p:sp>
      <p:sp>
        <p:nvSpPr>
          <p:cNvPr id="16" name="Text Box 25"/>
          <p:cNvSpPr txBox="1"/>
          <p:nvPr/>
        </p:nvSpPr>
        <p:spPr>
          <a:xfrm>
            <a:off x="3175575" y="9658111"/>
            <a:ext cx="3336925" cy="1162050"/>
          </a:xfrm>
          <a:prstGeom prst="cloudCallout">
            <a:avLst>
              <a:gd name="adj1" fmla="val -41850"/>
              <a:gd name="adj2" fmla="val 68162"/>
            </a:avLst>
          </a:prstGeom>
          <a:solidFill>
            <a:schemeClr val="accent1">
              <a:lumMod val="60000"/>
              <a:lumOff val="40000"/>
            </a:schemeClr>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SG" sz="1200" i="1">
                <a:effectLst/>
                <a:latin typeface="Comic Sans MS" panose="030F0702030302020204" pitchFamily="66" charset="0"/>
                <a:ea typeface="Calibri" panose="020F0502020204030204" pitchFamily="34" charset="0"/>
                <a:cs typeface="Times New Roman" panose="02020603050405020304" pitchFamily="18" charset="0"/>
              </a:rPr>
              <a:t> </a:t>
            </a:r>
            <a:endParaRPr lang="en-SG" sz="1100">
              <a:effectLst/>
              <a:ea typeface="Calibri" panose="020F0502020204030204" pitchFamily="34" charset="0"/>
              <a:cs typeface="Times New Roman" panose="02020603050405020304" pitchFamily="18" charset="0"/>
            </a:endParaRPr>
          </a:p>
          <a:p>
            <a:pPr>
              <a:lnSpc>
                <a:spcPct val="107000"/>
              </a:lnSpc>
              <a:spcAft>
                <a:spcPts val="800"/>
              </a:spcAft>
            </a:pPr>
            <a:r>
              <a:rPr lang="en-SG" sz="1100">
                <a:effectLst/>
                <a:ea typeface="Calibri" panose="020F0502020204030204" pitchFamily="34" charset="0"/>
                <a:cs typeface="Times New Roman" panose="02020603050405020304" pitchFamily="18" charset="0"/>
              </a:rPr>
              <a:t> </a:t>
            </a:r>
          </a:p>
        </p:txBody>
      </p:sp>
      <p:sp>
        <p:nvSpPr>
          <p:cNvPr id="17" name="Text Box 28"/>
          <p:cNvSpPr txBox="1"/>
          <p:nvPr/>
        </p:nvSpPr>
        <p:spPr>
          <a:xfrm>
            <a:off x="3175575" y="10053908"/>
            <a:ext cx="3343275" cy="314325"/>
          </a:xfrm>
          <a:prstGeom prst="rect">
            <a:avLst/>
          </a:prstGeom>
          <a:noFill/>
          <a:ln w="19050">
            <a:noFill/>
          </a:ln>
          <a:effectLst>
            <a:softEdge rad="63500"/>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SG" sz="1100" b="1" i="1" dirty="0">
                <a:effectLst/>
                <a:latin typeface="Comic Sans MS" panose="030F0702030302020204" pitchFamily="66" charset="0"/>
                <a:ea typeface="Calibri" panose="020F0502020204030204" pitchFamily="34" charset="0"/>
                <a:cs typeface="Times New Roman" panose="02020603050405020304" pitchFamily="18" charset="0"/>
              </a:rPr>
              <a:t>*To submit </a:t>
            </a:r>
            <a:r>
              <a:rPr lang="en-SG" sz="1100" i="1" u="sng" dirty="0" smtClean="0">
                <a:effectLst/>
                <a:latin typeface="Comic Sans MS" panose="030F0702030302020204" pitchFamily="66" charset="0"/>
                <a:ea typeface="Calibri" panose="020F0502020204030204" pitchFamily="34" charset="0"/>
                <a:cs typeface="Times New Roman" panose="02020603050405020304" pitchFamily="18" charset="0"/>
              </a:rPr>
              <a:t>1</a:t>
            </a:r>
            <a:r>
              <a:rPr lang="en-SG" sz="1100" b="1" i="1" dirty="0" smtClean="0">
                <a:effectLst/>
                <a:latin typeface="Comic Sans MS" panose="030F0702030302020204" pitchFamily="66" charset="0"/>
                <a:ea typeface="Calibri" panose="020F0502020204030204" pitchFamily="34" charset="0"/>
                <a:cs typeface="Times New Roman" panose="02020603050405020304" pitchFamily="18" charset="0"/>
              </a:rPr>
              <a:t> copy of Annex B3 </a:t>
            </a:r>
            <a:r>
              <a:rPr lang="en-SG" sz="1100" i="1" u="sng" dirty="0" smtClean="0">
                <a:latin typeface="Comic Sans MS" panose="030F0702030302020204" pitchFamily="66" charset="0"/>
                <a:ea typeface="Calibri" panose="020F0502020204030204" pitchFamily="34" charset="0"/>
                <a:cs typeface="Times New Roman" panose="02020603050405020304" pitchFamily="18" charset="0"/>
              </a:rPr>
              <a:t>per</a:t>
            </a:r>
            <a:r>
              <a:rPr lang="en-SG" sz="1100" i="1" dirty="0" smtClean="0">
                <a:latin typeface="Comic Sans MS" panose="030F0702030302020204" pitchFamily="66" charset="0"/>
                <a:ea typeface="Calibri" panose="020F0502020204030204" pitchFamily="34" charset="0"/>
                <a:cs typeface="Times New Roman" panose="02020603050405020304" pitchFamily="18" charset="0"/>
              </a:rPr>
              <a:t> group</a:t>
            </a:r>
            <a:endParaRPr lang="en-SG" sz="1100" dirty="0">
              <a:effectLst/>
              <a:ea typeface="Calibri" panose="020F0502020204030204" pitchFamily="34" charset="0"/>
              <a:cs typeface="Times New Roman" panose="02020603050405020304" pitchFamily="18" charset="0"/>
            </a:endParaRPr>
          </a:p>
        </p:txBody>
      </p:sp>
      <p:sp>
        <p:nvSpPr>
          <p:cNvPr id="18" name="Rectangle 17"/>
          <p:cNvSpPr/>
          <p:nvPr/>
        </p:nvSpPr>
        <p:spPr>
          <a:xfrm>
            <a:off x="495707" y="8072972"/>
            <a:ext cx="4398632" cy="830997"/>
          </a:xfrm>
          <a:prstGeom prst="rect">
            <a:avLst/>
          </a:prstGeom>
        </p:spPr>
        <p:txBody>
          <a:bodyPr wrap="square">
            <a:spAutoFit/>
          </a:bodyPr>
          <a:lstStyle/>
          <a:p>
            <a:r>
              <a:rPr lang="en-US" sz="1600" b="1" dirty="0">
                <a:latin typeface="Comic Sans MS" panose="030F0702030302020204" pitchFamily="66" charset="0"/>
                <a:ea typeface="Calibri" panose="020F0502020204030204" pitchFamily="34" charset="0"/>
                <a:cs typeface="Calibri" panose="020F0502020204030204" pitchFamily="34" charset="0"/>
              </a:rPr>
              <a:t>c</a:t>
            </a:r>
            <a:r>
              <a:rPr lang="en-US" sz="1600" b="1" dirty="0" smtClean="0">
                <a:latin typeface="Comic Sans MS" panose="030F0702030302020204" pitchFamily="66" charset="0"/>
                <a:ea typeface="Calibri" panose="020F0502020204030204" pitchFamily="34" charset="0"/>
                <a:cs typeface="Calibri" panose="020F0502020204030204" pitchFamily="34" charset="0"/>
              </a:rPr>
              <a:t>) Video album: Our learning experiences- A collection of short video clips (not more than 30 seconds each)</a:t>
            </a:r>
          </a:p>
        </p:txBody>
      </p:sp>
      <p:sp>
        <p:nvSpPr>
          <p:cNvPr id="2" name="Rectangle 1"/>
          <p:cNvSpPr/>
          <p:nvPr/>
        </p:nvSpPr>
        <p:spPr>
          <a:xfrm>
            <a:off x="1030073" y="3053691"/>
            <a:ext cx="3429000" cy="2647328"/>
          </a:xfrm>
          <a:prstGeom prst="rect">
            <a:avLst/>
          </a:prstGeom>
        </p:spPr>
        <p:txBody>
          <a:bodyPr>
            <a:spAutoFit/>
          </a:bodyPr>
          <a:lstStyle/>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Learning Points: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Ideas for improvement:</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681355" algn="l"/>
              </a:tabLst>
            </a:pPr>
            <a:r>
              <a:rPr lang="en-US" sz="1100" i="1" dirty="0">
                <a:latin typeface="Comic Sans MS" panose="030F0702030302020204" pitchFamily="66" charset="0"/>
                <a:ea typeface="Calibri" panose="020F0502020204030204" pitchFamily="34" charset="0"/>
                <a:cs typeface="Calibri" panose="020F0502020204030204" pitchFamily="34" charset="0"/>
              </a:rPr>
              <a:t> </a:t>
            </a:r>
            <a:endParaRPr lang="en-SG"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SG" sz="1100" dirty="0">
                <a:latin typeface="Calibri" panose="020F0502020204030204" pitchFamily="34" charset="0"/>
                <a:ea typeface="Calibri" panose="020F0502020204030204" pitchFamily="34" charset="0"/>
                <a:cs typeface="Times New Roman" panose="02020603050405020304" pitchFamily="18" charset="0"/>
              </a:rPr>
              <a:t> </a:t>
            </a:r>
            <a:endParaRPr lang="en-SG"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descr="C:\Users\abubakaro\Desktop\3.jpg"/>
          <p:cNvPicPr/>
          <p:nvPr/>
        </p:nvPicPr>
        <p:blipFill rotWithShape="1">
          <a:blip r:embed="rId5" cstate="print">
            <a:extLst>
              <a:ext uri="{28A0092B-C50C-407E-A947-70E740481C1C}">
                <a14:useLocalDpi xmlns:a14="http://schemas.microsoft.com/office/drawing/2010/main" val="0"/>
              </a:ext>
            </a:extLst>
          </a:blip>
          <a:srcRect l="10362" t="5931" r="10686" b="43120"/>
          <a:stretch/>
        </p:blipFill>
        <p:spPr bwMode="auto">
          <a:xfrm rot="882403">
            <a:off x="5026025" y="8044625"/>
            <a:ext cx="1177925" cy="9829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2661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52514"/>
          <a:stretch/>
        </p:blipFill>
        <p:spPr>
          <a:xfrm>
            <a:off x="2" y="11502189"/>
            <a:ext cx="6858000" cy="689812"/>
          </a:xfrm>
          <a:prstGeom prst="rect">
            <a:avLst/>
          </a:prstGeom>
        </p:spPr>
      </p:pic>
      <p:sp>
        <p:nvSpPr>
          <p:cNvPr id="3" name="Slide Number Placeholder 2"/>
          <p:cNvSpPr>
            <a:spLocks noGrp="1"/>
          </p:cNvSpPr>
          <p:nvPr>
            <p:ph type="sldNum" sz="quarter" idx="12"/>
          </p:nvPr>
        </p:nvSpPr>
        <p:spPr/>
        <p:txBody>
          <a:bodyPr/>
          <a:lstStyle/>
          <a:p>
            <a:fld id="{89D10033-DBD0-43D4-B843-08DD2ADF3476}" type="slidenum">
              <a:rPr lang="en-SG" smtClean="0"/>
              <a:t>7</a:t>
            </a:fld>
            <a:endParaRPr lang="en-SG"/>
          </a:p>
        </p:txBody>
      </p:sp>
      <p:sp>
        <p:nvSpPr>
          <p:cNvPr id="6" name="Rectangle 5"/>
          <p:cNvSpPr/>
          <p:nvPr/>
        </p:nvSpPr>
        <p:spPr>
          <a:xfrm>
            <a:off x="476250" y="870070"/>
            <a:ext cx="5910263" cy="9694962"/>
          </a:xfrm>
          <a:prstGeom prst="rect">
            <a:avLst/>
          </a:prstGeom>
        </p:spPr>
        <p:txBody>
          <a:bodyPr wrap="square">
            <a:spAutoFit/>
          </a:bodyPr>
          <a:lstStyle/>
          <a:p>
            <a:pPr algn="ctr"/>
            <a:r>
              <a:rPr lang="en-US" sz="1600" b="1" dirty="0" smtClean="0"/>
              <a:t>[Reminder] Guidelines on the Use of Social Media Platforms</a:t>
            </a:r>
          </a:p>
          <a:p>
            <a:endParaRPr lang="en-US" sz="1600" dirty="0" smtClean="0"/>
          </a:p>
          <a:p>
            <a:r>
              <a:rPr lang="en-US" sz="1600" dirty="0" smtClean="0"/>
              <a:t>Participants are encouraged to agree on ways of communication that allow for meaningful exchange of information on learning and experiences. </a:t>
            </a:r>
          </a:p>
          <a:p>
            <a:endParaRPr lang="en-US" sz="1600" dirty="0" smtClean="0"/>
          </a:p>
          <a:p>
            <a:r>
              <a:rPr lang="en-US" sz="1600" dirty="0" smtClean="0"/>
              <a:t>To protect and safeguard the rights of your </a:t>
            </a:r>
            <a:r>
              <a:rPr lang="en-US" sz="1600" dirty="0" err="1" smtClean="0"/>
              <a:t>centre</a:t>
            </a:r>
            <a:r>
              <a:rPr lang="en-US" sz="1600" dirty="0" smtClean="0"/>
              <a:t>/organization, teachers, children and their families, the following guidelines* are proposed when communicating through social media platforms: </a:t>
            </a:r>
          </a:p>
          <a:p>
            <a:endParaRPr lang="en-US" sz="1600" dirty="0" smtClean="0"/>
          </a:p>
          <a:p>
            <a:pPr defTabSz="179388"/>
            <a:r>
              <a:rPr lang="en-US" sz="1600" dirty="0" smtClean="0"/>
              <a:t>•	</a:t>
            </a:r>
            <a:r>
              <a:rPr lang="en-US" sz="1600" b="1" dirty="0" smtClean="0"/>
              <a:t>Exercise good judgment. </a:t>
            </a:r>
            <a:r>
              <a:rPr lang="en-US" sz="1600" dirty="0" smtClean="0"/>
              <a:t>Be accountable for actions and statements that could have a negative impact on others. Information posted online may become public information. Do not upload statements, photographs, videos or audio files that could be viewed as malicious, undesirable, threatening or intimidating to others.</a:t>
            </a:r>
          </a:p>
          <a:p>
            <a:endParaRPr lang="en-US" sz="1600" dirty="0" smtClean="0"/>
          </a:p>
          <a:p>
            <a:pPr defTabSz="179388"/>
            <a:r>
              <a:rPr lang="en-US" sz="1600" dirty="0" smtClean="0"/>
              <a:t>•	</a:t>
            </a:r>
            <a:r>
              <a:rPr lang="en-US" sz="1600" b="1" dirty="0" smtClean="0"/>
              <a:t>Be respectful</a:t>
            </a:r>
            <a:r>
              <a:rPr lang="en-US" sz="1600" dirty="0" smtClean="0"/>
              <a:t>. Always be fair, tactful, polite and respect others </a:t>
            </a:r>
          </a:p>
          <a:p>
            <a:endParaRPr lang="en-US" sz="1600" dirty="0" smtClean="0"/>
          </a:p>
          <a:p>
            <a:pPr defTabSz="179388"/>
            <a:r>
              <a:rPr lang="en-US" sz="1600" dirty="0" smtClean="0"/>
              <a:t>•	</a:t>
            </a:r>
            <a:r>
              <a:rPr lang="en-US" sz="1600" b="1" dirty="0" smtClean="0"/>
              <a:t>Respect intellectual property rights</a:t>
            </a:r>
            <a:r>
              <a:rPr lang="en-US" sz="1600" dirty="0" smtClean="0"/>
              <a:t>. Adhere to the copyright, trademark and intellectual property rights regulations. Do not post information or attachments that will infringe the intellectual property rights of others. </a:t>
            </a:r>
          </a:p>
          <a:p>
            <a:endParaRPr lang="en-US" sz="1600" dirty="0" smtClean="0"/>
          </a:p>
          <a:p>
            <a:pPr defTabSz="179388"/>
            <a:r>
              <a:rPr lang="en-US" sz="1600" dirty="0" smtClean="0"/>
              <a:t>•	</a:t>
            </a:r>
            <a:r>
              <a:rPr lang="en-US" sz="1600" b="1" dirty="0" smtClean="0"/>
              <a:t>Seek consent before using logos or trademarks that belong to organizations and/or uploading images or videos. </a:t>
            </a:r>
            <a:r>
              <a:rPr lang="en-US" sz="1600" dirty="0" smtClean="0"/>
              <a:t>Only use them when permission has been given. For example, do not use the ECDA logo without permission. </a:t>
            </a:r>
          </a:p>
          <a:p>
            <a:r>
              <a:rPr lang="en-US" sz="1600" dirty="0" smtClean="0"/>
              <a:t> </a:t>
            </a:r>
          </a:p>
          <a:p>
            <a:pPr defTabSz="179388"/>
            <a:r>
              <a:rPr lang="en-US" sz="1600" dirty="0" smtClean="0"/>
              <a:t>•	</a:t>
            </a:r>
            <a:r>
              <a:rPr lang="en-US" sz="1600" b="1" dirty="0" smtClean="0"/>
              <a:t>Refrain from sharing and uploading images of children, parents and </a:t>
            </a:r>
            <a:r>
              <a:rPr lang="en-US" sz="1600" b="1" dirty="0" err="1" smtClean="0"/>
              <a:t>centre</a:t>
            </a:r>
            <a:r>
              <a:rPr lang="en-US" sz="1600" b="1" dirty="0" smtClean="0"/>
              <a:t> personnel. </a:t>
            </a:r>
            <a:r>
              <a:rPr lang="en-US" sz="1600" dirty="0" smtClean="0"/>
              <a:t>Always seek written consent from parents and colleagues before uploading children’s images or videos online.</a:t>
            </a:r>
          </a:p>
          <a:p>
            <a:endParaRPr lang="en-US" sz="1600" dirty="0" smtClean="0"/>
          </a:p>
          <a:p>
            <a:pPr defTabSz="179388"/>
            <a:r>
              <a:rPr lang="en-US" sz="1600" dirty="0" smtClean="0"/>
              <a:t>•	</a:t>
            </a:r>
            <a:r>
              <a:rPr lang="en-US" sz="1600" b="1" dirty="0" smtClean="0"/>
              <a:t>Be actively engaged. </a:t>
            </a:r>
            <a:r>
              <a:rPr lang="en-US" sz="1600" dirty="0" smtClean="0"/>
              <a:t>Contribute, learn and add value to the discussions. </a:t>
            </a:r>
          </a:p>
          <a:p>
            <a:endParaRPr lang="en-US" sz="1600" dirty="0" smtClean="0"/>
          </a:p>
          <a:p>
            <a:endParaRPr lang="en-US" sz="1600" dirty="0" smtClean="0"/>
          </a:p>
          <a:p>
            <a:r>
              <a:rPr lang="en-US" sz="1200" i="1" dirty="0" smtClean="0"/>
              <a:t>*Adapted from: Media Literacy Council, The 10 Cyberspace Commandments: http://www.medialiteracycouncil.sg/Resources/Pages/General.aspx </a:t>
            </a:r>
            <a:endParaRPr lang="en-SG" sz="1200" i="1" dirty="0"/>
          </a:p>
        </p:txBody>
      </p:sp>
    </p:spTree>
    <p:extLst>
      <p:ext uri="{BB962C8B-B14F-4D97-AF65-F5344CB8AC3E}">
        <p14:creationId xmlns:p14="http://schemas.microsoft.com/office/powerpoint/2010/main" val="492044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A68E8E37B93E4993A76711F26D47BA" ma:contentTypeVersion="5" ma:contentTypeDescription="Create a new document." ma:contentTypeScope="" ma:versionID="aa58905b9823524466a9a7f4ec9a39eb">
  <xsd:schema xmlns:xsd="http://www.w3.org/2001/XMLSchema" xmlns:xs="http://www.w3.org/2001/XMLSchema" xmlns:p="http://schemas.microsoft.com/office/2006/metadata/properties" xmlns:ns1="http://schemas.microsoft.com/sharepoint/v3" targetNamespace="http://schemas.microsoft.com/office/2006/metadata/properties" ma:root="true" ma:fieldsID="2ab91acf0173590172983a49406d704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ma:readOnly="false">
      <xsd:simpleType>
        <xsd:restriction base="dms:Unknown"/>
      </xsd:simpleType>
    </xsd:element>
    <xsd:element name="PublishingExpirationDate" ma:index="5" nillable="true" ma:displayName="Scheduling End Date" ma:description=""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A477239-60C2-425E-92C0-557F04761277}"/>
</file>

<file path=customXml/itemProps2.xml><?xml version="1.0" encoding="utf-8"?>
<ds:datastoreItem xmlns:ds="http://schemas.openxmlformats.org/officeDocument/2006/customXml" ds:itemID="{52027235-8741-45FF-AC4A-D54634A032CB}"/>
</file>

<file path=customXml/itemProps3.xml><?xml version="1.0" encoding="utf-8"?>
<ds:datastoreItem xmlns:ds="http://schemas.openxmlformats.org/officeDocument/2006/customXml" ds:itemID="{075ECF25-087B-482C-8D14-068EE5509B86}"/>
</file>

<file path=docProps/app.xml><?xml version="1.0" encoding="utf-8"?>
<Properties xmlns="http://schemas.openxmlformats.org/officeDocument/2006/extended-properties" xmlns:vt="http://schemas.openxmlformats.org/officeDocument/2006/docPropsVTypes">
  <Template/>
  <TotalTime>786</TotalTime>
  <Words>472</Words>
  <PresentationFormat>Widescreen</PresentationFormat>
  <Paragraphs>205</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Arial</vt:lpstr>
      <vt:lpstr>Brush Script MT</vt:lpstr>
      <vt:lpstr>Calibri</vt:lpstr>
      <vt:lpstr>Calibri Light</vt:lpstr>
      <vt:lpstr>Candara</vt:lpstr>
      <vt:lpstr>Comic Sans MS</vt:lpstr>
      <vt:lpstr>Levenim MT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Printed>2017-07-06T02:08:09Z</cp:lastPrinted>
  <dcterms:created xsi:type="dcterms:W3CDTF">2017-06-08T03:22:30Z</dcterms:created>
  <dcterms:modified xsi:type="dcterms:W3CDTF">2017-07-06T03:29:08Z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0x0101003AA68E8E37B93E4993A76711F26D47BA</vt:lpwstr>
  </property>
  <property fmtid="{D5CDD505-2E9C-101B-9397-08002B2CF9AE}" pid="3" name="TemplateUrl">
    <vt:lpwstr/>
  </property>
  <property fmtid="{D5CDD505-2E9C-101B-9397-08002B2CF9AE}" pid="4" name="Order">
    <vt:r8>55100</vt:r8>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